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ebp" ContentType="image/pn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91"/>
  </p:notesMasterIdLst>
  <p:sldIdLst>
    <p:sldId id="256" r:id="rId2"/>
    <p:sldId id="338" r:id="rId3"/>
    <p:sldId id="339" r:id="rId4"/>
    <p:sldId id="340" r:id="rId5"/>
    <p:sldId id="359" r:id="rId6"/>
    <p:sldId id="358" r:id="rId7"/>
    <p:sldId id="360" r:id="rId8"/>
    <p:sldId id="361" r:id="rId9"/>
    <p:sldId id="362" r:id="rId10"/>
    <p:sldId id="363" r:id="rId11"/>
    <p:sldId id="364" r:id="rId12"/>
    <p:sldId id="365" r:id="rId13"/>
    <p:sldId id="366" r:id="rId14"/>
    <p:sldId id="367" r:id="rId15"/>
    <p:sldId id="368" r:id="rId16"/>
    <p:sldId id="375" r:id="rId17"/>
    <p:sldId id="369" r:id="rId18"/>
    <p:sldId id="370" r:id="rId19"/>
    <p:sldId id="371" r:id="rId20"/>
    <p:sldId id="372" r:id="rId21"/>
    <p:sldId id="373" r:id="rId22"/>
    <p:sldId id="374" r:id="rId23"/>
    <p:sldId id="380" r:id="rId24"/>
    <p:sldId id="376" r:id="rId25"/>
    <p:sldId id="377" r:id="rId26"/>
    <p:sldId id="378" r:id="rId27"/>
    <p:sldId id="379" r:id="rId28"/>
    <p:sldId id="381" r:id="rId29"/>
    <p:sldId id="382" r:id="rId30"/>
    <p:sldId id="383" r:id="rId31"/>
    <p:sldId id="385" r:id="rId32"/>
    <p:sldId id="386" r:id="rId33"/>
    <p:sldId id="387" r:id="rId34"/>
    <p:sldId id="388" r:id="rId35"/>
    <p:sldId id="38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10" r:id="rId56"/>
    <p:sldId id="409" r:id="rId57"/>
    <p:sldId id="411" r:id="rId58"/>
    <p:sldId id="413" r:id="rId59"/>
    <p:sldId id="412" r:id="rId60"/>
    <p:sldId id="414" r:id="rId61"/>
    <p:sldId id="415" r:id="rId62"/>
    <p:sldId id="416" r:id="rId63"/>
    <p:sldId id="418" r:id="rId64"/>
    <p:sldId id="417" r:id="rId65"/>
    <p:sldId id="419" r:id="rId66"/>
    <p:sldId id="420" r:id="rId67"/>
    <p:sldId id="421" r:id="rId68"/>
    <p:sldId id="422" r:id="rId69"/>
    <p:sldId id="423" r:id="rId70"/>
    <p:sldId id="424" r:id="rId71"/>
    <p:sldId id="425" r:id="rId72"/>
    <p:sldId id="426" r:id="rId73"/>
    <p:sldId id="427" r:id="rId74"/>
    <p:sldId id="428" r:id="rId75"/>
    <p:sldId id="429" r:id="rId76"/>
    <p:sldId id="430" r:id="rId77"/>
    <p:sldId id="431" r:id="rId78"/>
    <p:sldId id="434" r:id="rId79"/>
    <p:sldId id="432" r:id="rId80"/>
    <p:sldId id="433" r:id="rId81"/>
    <p:sldId id="435" r:id="rId82"/>
    <p:sldId id="436" r:id="rId83"/>
    <p:sldId id="437" r:id="rId84"/>
    <p:sldId id="438" r:id="rId85"/>
    <p:sldId id="439" r:id="rId86"/>
    <p:sldId id="440" r:id="rId87"/>
    <p:sldId id="441" r:id="rId88"/>
    <p:sldId id="442" r:id="rId89"/>
    <p:sldId id="336"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61B07-87FB-4431-BDF0-7B9914CCBF02}" type="datetimeFigureOut">
              <a:rPr lang="en-US" smtClean="0"/>
              <a:pPr/>
              <a:t>11/11/2020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E50E5-D86C-4755-853A-340C8B131812}" type="slidenum">
              <a:rPr lang="en-IN" smtClean="0"/>
              <a:pPr/>
              <a:t>‹#›</a:t>
            </a:fld>
            <a:endParaRPr lang="en-IN"/>
          </a:p>
        </p:txBody>
      </p:sp>
    </p:spTree>
    <p:extLst>
      <p:ext uri="{BB962C8B-B14F-4D97-AF65-F5344CB8AC3E}">
        <p14:creationId xmlns:p14="http://schemas.microsoft.com/office/powerpoint/2010/main" val="26739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50E5-D86C-4755-853A-340C8B131812}" type="slidenum">
              <a:rPr lang="en-IN" smtClean="0"/>
              <a:pPr/>
              <a:t>1</a:t>
            </a:fld>
            <a:endParaRPr lang="en-IN"/>
          </a:p>
        </p:txBody>
      </p:sp>
    </p:spTree>
    <p:extLst>
      <p:ext uri="{BB962C8B-B14F-4D97-AF65-F5344CB8AC3E}">
        <p14:creationId xmlns:p14="http://schemas.microsoft.com/office/powerpoint/2010/main" val="171911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E50E5-D86C-4755-853A-340C8B131812}" type="slidenum">
              <a:rPr lang="en-IN" smtClean="0"/>
              <a:pPr/>
              <a:t>60</a:t>
            </a:fld>
            <a:endParaRPr lang="en-IN"/>
          </a:p>
        </p:txBody>
      </p:sp>
    </p:spTree>
    <p:extLst>
      <p:ext uri="{BB962C8B-B14F-4D97-AF65-F5344CB8AC3E}">
        <p14:creationId xmlns:p14="http://schemas.microsoft.com/office/powerpoint/2010/main" val="117047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5BED3087-3B63-45C1-A3A6-D7A1403F7F74}" type="datetime1">
              <a:rPr lang="en-US" smtClean="0"/>
              <a:t>11/11/2020</a:t>
            </a:fld>
            <a:endParaRPr lang="en-IN"/>
          </a:p>
        </p:txBody>
      </p:sp>
      <p:sp>
        <p:nvSpPr>
          <p:cNvPr id="17" name="Footer Placeholder 16"/>
          <p:cNvSpPr>
            <a:spLocks noGrp="1"/>
          </p:cNvSpPr>
          <p:nvPr>
            <p:ph type="ftr" sz="quarter" idx="11"/>
          </p:nvPr>
        </p:nvSpPr>
        <p:spPr/>
        <p:txBody>
          <a:bodyPr/>
          <a:lstStyle/>
          <a:p>
            <a:r>
              <a:rPr lang="en-IN"/>
              <a:t>DBMS-UNIT-V</a:t>
            </a: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E2B90DE-CA9C-452B-80F9-35262CC2B070}" type="slidenum">
              <a:rPr lang="en-IN" smtClean="0"/>
              <a:pPr/>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7B51BF4-021A-4477-8256-09C17AF93F49}" type="datetime1">
              <a:rPr lang="en-US" smtClean="0"/>
              <a:t>11/11/2020</a:t>
            </a:fld>
            <a:endParaRPr lang="en-IN"/>
          </a:p>
        </p:txBody>
      </p:sp>
      <p:sp>
        <p:nvSpPr>
          <p:cNvPr id="5" name="Footer Placeholder 4"/>
          <p:cNvSpPr>
            <a:spLocks noGrp="1"/>
          </p:cNvSpPr>
          <p:nvPr>
            <p:ph type="ftr" sz="quarter" idx="11"/>
          </p:nvPr>
        </p:nvSpPr>
        <p:spPr/>
        <p:txBody>
          <a:bodyPr/>
          <a:lstStyle/>
          <a:p>
            <a:r>
              <a:rPr lang="en-IN"/>
              <a:t>DBMS-UNIT-V</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E038014-C876-47E9-83CB-BF43ED07E02E}" type="datetime1">
              <a:rPr lang="en-US" smtClean="0"/>
              <a:t>11/11/2020</a:t>
            </a:fld>
            <a:endParaRPr lang="en-IN"/>
          </a:p>
        </p:txBody>
      </p:sp>
      <p:sp>
        <p:nvSpPr>
          <p:cNvPr id="5" name="Footer Placeholder 4"/>
          <p:cNvSpPr>
            <a:spLocks noGrp="1"/>
          </p:cNvSpPr>
          <p:nvPr>
            <p:ph type="ftr" sz="quarter" idx="11"/>
          </p:nvPr>
        </p:nvSpPr>
        <p:spPr/>
        <p:txBody>
          <a:bodyPr/>
          <a:lstStyle/>
          <a:p>
            <a:r>
              <a:rPr lang="en-IN"/>
              <a:t>DBMS-UNIT-V</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904E8E9F-3238-4E4E-A013-E7C03FF14F7C}" type="datetime1">
              <a:rPr lang="en-US" smtClean="0"/>
              <a:t>11/11/2020</a:t>
            </a:fld>
            <a:endParaRPr lang="en-IN"/>
          </a:p>
        </p:txBody>
      </p:sp>
      <p:sp>
        <p:nvSpPr>
          <p:cNvPr id="5" name="Footer Placeholder 4"/>
          <p:cNvSpPr>
            <a:spLocks noGrp="1"/>
          </p:cNvSpPr>
          <p:nvPr>
            <p:ph type="ftr" sz="quarter" idx="11"/>
          </p:nvPr>
        </p:nvSpPr>
        <p:spPr/>
        <p:txBody>
          <a:bodyPr/>
          <a:lstStyle/>
          <a:p>
            <a:r>
              <a:rPr lang="en-IN"/>
              <a:t>DBMS-UNIT-V</a:t>
            </a:r>
          </a:p>
        </p:txBody>
      </p:sp>
      <p:sp>
        <p:nvSpPr>
          <p:cNvPr id="6" name="Slide Number Placeholder 5"/>
          <p:cNvSpPr>
            <a:spLocks noGrp="1"/>
          </p:cNvSpPr>
          <p:nvPr>
            <p:ph type="sldNum" sz="quarter" idx="12"/>
          </p:nvPr>
        </p:nvSpPr>
        <p:spPr/>
        <p:txBody>
          <a:bodyPr/>
          <a:lstStyle/>
          <a:p>
            <a:fld id="{0E2B90DE-CA9C-452B-80F9-35262CC2B070}" type="slidenum">
              <a:rPr lang="en-IN" smtClean="0"/>
              <a:pPr/>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Picture Placeholder 8"/>
          <p:cNvSpPr>
            <a:spLocks noGrp="1"/>
          </p:cNvSpPr>
          <p:nvPr>
            <p:ph type="pic" sz="quarter" idx="13"/>
          </p:nvPr>
        </p:nvSpPr>
        <p:spPr>
          <a:xfrm>
            <a:off x="214282" y="285728"/>
            <a:ext cx="914400" cy="914400"/>
          </a:xfrm>
        </p:spPr>
        <p:txBody>
          <a:bodyPr/>
          <a:lstStyle/>
          <a:p>
            <a:endParaRPr lang="en-IN"/>
          </a:p>
        </p:txBody>
      </p:sp>
      <p:pic>
        <p:nvPicPr>
          <p:cNvPr id="1026" name="Picture 40"/>
          <p:cNvPicPr>
            <a:picLocks noChangeAspect="1" noChangeArrowheads="1"/>
          </p:cNvPicPr>
          <p:nvPr userDrawn="1"/>
        </p:nvPicPr>
        <p:blipFill>
          <a:blip r:embed="rId2" cstate="print"/>
          <a:srcRect/>
          <a:stretch>
            <a:fillRect/>
          </a:stretch>
        </p:blipFill>
        <p:spPr bwMode="auto">
          <a:xfrm>
            <a:off x="214282" y="248143"/>
            <a:ext cx="1000132" cy="857256"/>
          </a:xfrm>
          <a:prstGeom prst="rect">
            <a:avLst/>
          </a:prstGeom>
          <a:noFill/>
          <a:ln w="9525">
            <a:noFill/>
            <a:miter lim="800000"/>
            <a:headEnd/>
            <a:tailEnd/>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E4FA84A-D116-4101-B627-1DE3944A1628}" type="datetime1">
              <a:rPr lang="en-US" smtClean="0"/>
              <a:t>11/11/2020</a:t>
            </a:fld>
            <a:endParaRPr lang="en-IN"/>
          </a:p>
        </p:txBody>
      </p:sp>
      <p:sp>
        <p:nvSpPr>
          <p:cNvPr id="5" name="Footer Placeholder 4"/>
          <p:cNvSpPr>
            <a:spLocks noGrp="1"/>
          </p:cNvSpPr>
          <p:nvPr>
            <p:ph type="ftr" sz="quarter" idx="11"/>
          </p:nvPr>
        </p:nvSpPr>
        <p:spPr>
          <a:xfrm>
            <a:off x="800100" y="6172200"/>
            <a:ext cx="4000500" cy="457200"/>
          </a:xfrm>
        </p:spPr>
        <p:txBody>
          <a:bodyPr/>
          <a:lstStyle/>
          <a:p>
            <a:r>
              <a:rPr lang="en-IN"/>
              <a:t>DBMS-UNIT-V</a:t>
            </a: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DB5FC4D-ECBD-4670-9723-1DBDC3879833}" type="datetime1">
              <a:rPr lang="en-US" smtClean="0"/>
              <a:t>11/11/2020</a:t>
            </a:fld>
            <a:endParaRPr lang="en-IN"/>
          </a:p>
        </p:txBody>
      </p:sp>
      <p:sp>
        <p:nvSpPr>
          <p:cNvPr id="6" name="Footer Placeholder 5"/>
          <p:cNvSpPr>
            <a:spLocks noGrp="1"/>
          </p:cNvSpPr>
          <p:nvPr>
            <p:ph type="ftr" sz="quarter" idx="11"/>
          </p:nvPr>
        </p:nvSpPr>
        <p:spPr/>
        <p:txBody>
          <a:bodyPr/>
          <a:lstStyle/>
          <a:p>
            <a:r>
              <a:rPr lang="en-IN"/>
              <a:t>DBMS-UNIT-V</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27F501E3-4121-4291-876E-0F01AEFA630E}" type="datetime1">
              <a:rPr lang="en-US" smtClean="0"/>
              <a:t>11/11/2020</a:t>
            </a:fld>
            <a:endParaRPr lang="en-IN"/>
          </a:p>
        </p:txBody>
      </p:sp>
      <p:sp>
        <p:nvSpPr>
          <p:cNvPr id="8" name="Footer Placeholder 7"/>
          <p:cNvSpPr>
            <a:spLocks noGrp="1"/>
          </p:cNvSpPr>
          <p:nvPr>
            <p:ph type="ftr" sz="quarter" idx="11"/>
          </p:nvPr>
        </p:nvSpPr>
        <p:spPr/>
        <p:txBody>
          <a:bodyPr/>
          <a:lstStyle/>
          <a:p>
            <a:r>
              <a:rPr lang="en-IN"/>
              <a:t>DBMS-UNIT-V</a:t>
            </a:r>
          </a:p>
        </p:txBody>
      </p:sp>
      <p:sp>
        <p:nvSpPr>
          <p:cNvPr id="9" name="Slide Number Placeholder 8"/>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A82CBB0-4EAD-4D8A-BDEA-EF257583DEE7}"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CEC1F-0BB9-4BF9-805B-7AA4E3A99F61}" type="datetime1">
              <a:rPr lang="en-US" smtClean="0"/>
              <a:t>11/11/2020</a:t>
            </a:fld>
            <a:endParaRPr lang="en-IN"/>
          </a:p>
        </p:txBody>
      </p:sp>
      <p:sp>
        <p:nvSpPr>
          <p:cNvPr id="3" name="Footer Placeholder 2"/>
          <p:cNvSpPr>
            <a:spLocks noGrp="1"/>
          </p:cNvSpPr>
          <p:nvPr>
            <p:ph type="ftr" sz="quarter" idx="11"/>
          </p:nvPr>
        </p:nvSpPr>
        <p:spPr/>
        <p:txBody>
          <a:bodyPr/>
          <a:lstStyle/>
          <a:p>
            <a:r>
              <a:rPr lang="en-IN"/>
              <a:t>DBMS-UNIT-V</a:t>
            </a:r>
          </a:p>
        </p:txBody>
      </p:sp>
      <p:sp>
        <p:nvSpPr>
          <p:cNvPr id="4" name="Slide Number Placeholder 3"/>
          <p:cNvSpPr>
            <a:spLocks noGrp="1"/>
          </p:cNvSpPr>
          <p:nvPr>
            <p:ph type="sldNum" sz="quarter" idx="12"/>
          </p:nvPr>
        </p:nvSpPr>
        <p:spPr/>
        <p:txBody>
          <a:bodyPr/>
          <a:lstStyle/>
          <a:p>
            <a:fld id="{0E2B90DE-CA9C-452B-80F9-35262CC2B070}" type="slidenum">
              <a:rPr lang="en-IN" smtClean="0"/>
              <a:pPr/>
              <a:t>‹#›</a:t>
            </a:fld>
            <a:endParaRPr lang="en-IN"/>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9E4C481-5406-4050-BE24-314E33E070BF}" type="datetime1">
              <a:rPr lang="en-US" smtClean="0"/>
              <a:t>11/11/2020</a:t>
            </a:fld>
            <a:endParaRPr lang="en-IN"/>
          </a:p>
        </p:txBody>
      </p:sp>
      <p:sp>
        <p:nvSpPr>
          <p:cNvPr id="6" name="Footer Placeholder 5"/>
          <p:cNvSpPr>
            <a:spLocks noGrp="1"/>
          </p:cNvSpPr>
          <p:nvPr>
            <p:ph type="ftr" sz="quarter" idx="11"/>
          </p:nvPr>
        </p:nvSpPr>
        <p:spPr/>
        <p:txBody>
          <a:bodyPr/>
          <a:lstStyle/>
          <a:p>
            <a:r>
              <a:rPr lang="en-IN"/>
              <a:t>DBMS-UNIT-V</a:t>
            </a:r>
          </a:p>
        </p:txBody>
      </p:sp>
      <p:sp>
        <p:nvSpPr>
          <p:cNvPr id="7" name="Slide Number Placeholder 6"/>
          <p:cNvSpPr>
            <a:spLocks noGrp="1"/>
          </p:cNvSpPr>
          <p:nvPr>
            <p:ph type="sldNum" sz="quarter" idx="12"/>
          </p:nvPr>
        </p:nvSpPr>
        <p:spPr/>
        <p:txBody>
          <a:bodyPr/>
          <a:lstStyle/>
          <a:p>
            <a:fld id="{0E2B90DE-CA9C-452B-80F9-35262CC2B070}" type="slidenum">
              <a:rPr lang="en-IN" smtClean="0"/>
              <a:pPr/>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B118D39-2D2B-4AF1-88E3-B295F7D4DCCC}" type="datetime1">
              <a:rPr lang="en-US" smtClean="0"/>
              <a:t>11/11/2020</a:t>
            </a:fld>
            <a:endParaRPr lang="en-IN"/>
          </a:p>
        </p:txBody>
      </p:sp>
      <p:sp>
        <p:nvSpPr>
          <p:cNvPr id="6" name="Footer Placeholder 5"/>
          <p:cNvSpPr>
            <a:spLocks noGrp="1"/>
          </p:cNvSpPr>
          <p:nvPr>
            <p:ph type="ftr" sz="quarter" idx="11"/>
          </p:nvPr>
        </p:nvSpPr>
        <p:spPr>
          <a:xfrm>
            <a:off x="914400" y="6172200"/>
            <a:ext cx="3886200" cy="457200"/>
          </a:xfrm>
        </p:spPr>
        <p:txBody>
          <a:bodyPr/>
          <a:lstStyle/>
          <a:p>
            <a:r>
              <a:rPr lang="en-IN"/>
              <a:t>DBMS-UNIT-V</a:t>
            </a:r>
          </a:p>
        </p:txBody>
      </p:sp>
      <p:sp>
        <p:nvSpPr>
          <p:cNvPr id="7" name="Slide Number Placeholder 6"/>
          <p:cNvSpPr>
            <a:spLocks noGrp="1"/>
          </p:cNvSpPr>
          <p:nvPr>
            <p:ph type="sldNum" sz="quarter" idx="12"/>
          </p:nvPr>
        </p:nvSpPr>
        <p:spPr>
          <a:xfrm>
            <a:off x="146304" y="6208776"/>
            <a:ext cx="457200" cy="457200"/>
          </a:xfrm>
        </p:spPr>
        <p:txBody>
          <a:bodyPr/>
          <a:lstStyle/>
          <a:p>
            <a:fld id="{0E2B90DE-CA9C-452B-80F9-35262CC2B070}" type="slidenum">
              <a:rPr lang="en-IN" smtClean="0"/>
              <a:pPr/>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FC55B49A-BBF3-40BF-82F5-D0F22C76CB3C}" type="datetime1">
              <a:rPr lang="en-US" smtClean="0"/>
              <a:t>11/11/2020</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IN"/>
              <a:t>DBMS-UNIT-V</a:t>
            </a:r>
            <a:endParaRPr lang="en-IN"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E2B90DE-CA9C-452B-80F9-35262CC2B070}" type="slidenum">
              <a:rPr lang="en-IN" smtClean="0"/>
              <a:pPr/>
              <a:t>‹#›</a:t>
            </a:fld>
            <a:endParaRPr lang="en-IN"/>
          </a:p>
        </p:txBody>
      </p:sp>
      <p:pic>
        <p:nvPicPr>
          <p:cNvPr id="10" name="Picture 40"/>
          <p:cNvPicPr>
            <a:picLocks noChangeAspect="1" noChangeArrowheads="1"/>
          </p:cNvPicPr>
          <p:nvPr/>
        </p:nvPicPr>
        <p:blipFill>
          <a:blip r:embed="rId13" cstate="print"/>
          <a:srcRect/>
          <a:stretch>
            <a:fillRect/>
          </a:stretch>
        </p:blipFill>
        <p:spPr bwMode="auto">
          <a:xfrm>
            <a:off x="179512" y="188640"/>
            <a:ext cx="1000132" cy="8572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p:transition>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eb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UNIT-V</a:t>
            </a:r>
            <a:endParaRPr lang="en-IN" dirty="0"/>
          </a:p>
        </p:txBody>
      </p:sp>
      <p:sp>
        <p:nvSpPr>
          <p:cNvPr id="4" name="Date Placeholder 3"/>
          <p:cNvSpPr>
            <a:spLocks noGrp="1"/>
          </p:cNvSpPr>
          <p:nvPr>
            <p:ph type="dt" sz="half" idx="10"/>
          </p:nvPr>
        </p:nvSpPr>
        <p:spPr/>
        <p:txBody>
          <a:bodyPr/>
          <a:lstStyle/>
          <a:p>
            <a:fld id="{727CBC86-583B-4EE0-B7E2-8E3A0BEBAA91}" type="datetime1">
              <a:rPr lang="en-US" smtClean="0"/>
              <a:t>11/11/2020</a:t>
            </a:fld>
            <a:endParaRPr lang="en-IN"/>
          </a:p>
        </p:txBody>
      </p:sp>
      <p:sp>
        <p:nvSpPr>
          <p:cNvPr id="6" name="Footer Placeholder 5"/>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a:t>
            </a:fld>
            <a:endParaRPr lang="en-IN"/>
          </a:p>
        </p:txBody>
      </p:sp>
      <p:sp>
        <p:nvSpPr>
          <p:cNvPr id="2" name="Title 1"/>
          <p:cNvSpPr>
            <a:spLocks noGrp="1"/>
          </p:cNvSpPr>
          <p:nvPr>
            <p:ph type="ctrTitle"/>
          </p:nvPr>
        </p:nvSpPr>
        <p:spPr>
          <a:xfrm>
            <a:off x="500034" y="1500174"/>
            <a:ext cx="8229600" cy="1470025"/>
          </a:xfrm>
        </p:spPr>
        <p:txBody>
          <a:bodyPr/>
          <a:lstStyle/>
          <a:p>
            <a:r>
              <a:rPr lang="en-US" dirty="0"/>
              <a:t>SCSA1301-DBMS</a:t>
            </a:r>
            <a:endParaRPr lang="en-IN" dirty="0"/>
          </a:p>
        </p:txBody>
      </p:sp>
      <p:pic>
        <p:nvPicPr>
          <p:cNvPr id="1026" name="Picture 40"/>
          <p:cNvPicPr>
            <a:picLocks noChangeAspect="1" noChangeArrowheads="1"/>
          </p:cNvPicPr>
          <p:nvPr/>
        </p:nvPicPr>
        <p:blipFill>
          <a:blip r:embed="rId3" cstate="print"/>
          <a:srcRect/>
          <a:stretch>
            <a:fillRect/>
          </a:stretch>
        </p:blipFill>
        <p:spPr bwMode="auto">
          <a:xfrm>
            <a:off x="357158" y="142852"/>
            <a:ext cx="1020763" cy="1143008"/>
          </a:xfrm>
          <a:prstGeom prst="rect">
            <a:avLst/>
          </a:prstGeom>
          <a:noFill/>
          <a:ln w="9525">
            <a:noFill/>
            <a:miter lim="800000"/>
            <a:headEnd/>
            <a:tailEnd/>
          </a:ln>
        </p:spPr>
      </p:pic>
      <p:sp>
        <p:nvSpPr>
          <p:cNvPr id="8" name="TextBox 7"/>
          <p:cNvSpPr txBox="1"/>
          <p:nvPr/>
        </p:nvSpPr>
        <p:spPr>
          <a:xfrm>
            <a:off x="1428728" y="0"/>
            <a:ext cx="6357982" cy="1292662"/>
          </a:xfrm>
          <a:prstGeom prst="rect">
            <a:avLst/>
          </a:prstGeom>
          <a:noFill/>
        </p:spPr>
        <p:txBody>
          <a:bodyPr wrap="square" rtlCol="0">
            <a:spAutoFit/>
          </a:bodyPr>
          <a:lstStyle/>
          <a:p>
            <a:pPr algn="ctr"/>
            <a:r>
              <a:rPr lang="en-US" sz="5400" b="1" dirty="0">
                <a:solidFill>
                  <a:srgbClr val="FF0000"/>
                </a:solidFill>
                <a:latin typeface="Cambria" pitchFamily="18" charset="0"/>
              </a:rPr>
              <a:t>SATHYABAMA</a:t>
            </a:r>
            <a:r>
              <a:rPr lang="en-US" sz="4400" b="1" dirty="0">
                <a:solidFill>
                  <a:srgbClr val="FF0000"/>
                </a:solidFill>
                <a:latin typeface="Cambria" pitchFamily="18" charset="0"/>
              </a:rPr>
              <a:t> </a:t>
            </a:r>
          </a:p>
          <a:p>
            <a:pPr algn="ctr"/>
            <a:r>
              <a:rPr lang="en-US" sz="2400" dirty="0">
                <a:solidFill>
                  <a:srgbClr val="002060"/>
                </a:solidFill>
                <a:latin typeface="Cambria" pitchFamily="18" charset="0"/>
              </a:rPr>
              <a:t>INSTITUTE OF SCIENCE AND TECHNOLOGY</a:t>
            </a:r>
            <a:endParaRPr lang="en-IN" sz="2400" dirty="0">
              <a:solidFill>
                <a:srgbClr val="002060"/>
              </a:solidFill>
              <a:latin typeface="Cambria" pitchFamily="18" charset="0"/>
            </a:endParaRPr>
          </a:p>
        </p:txBody>
      </p:sp>
      <p:pic>
        <p:nvPicPr>
          <p:cNvPr id="9" name="Picture 8" descr="ISO-LOGO.jpeg"/>
          <p:cNvPicPr>
            <a:picLocks noChangeAspect="1"/>
          </p:cNvPicPr>
          <p:nvPr/>
        </p:nvPicPr>
        <p:blipFill>
          <a:blip r:embed="rId4"/>
          <a:stretch>
            <a:fillRect/>
          </a:stretch>
        </p:blipFill>
        <p:spPr>
          <a:xfrm>
            <a:off x="7429520" y="142852"/>
            <a:ext cx="1509748" cy="1000132"/>
          </a:xfrm>
          <a:prstGeom prst="rect">
            <a:avLst/>
          </a:prstGeom>
        </p:spPr>
      </p:pic>
      <p:sp>
        <p:nvSpPr>
          <p:cNvPr id="10" name="TextBox 9"/>
          <p:cNvSpPr txBox="1"/>
          <p:nvPr/>
        </p:nvSpPr>
        <p:spPr>
          <a:xfrm>
            <a:off x="857224" y="4000504"/>
            <a:ext cx="7286676" cy="1200329"/>
          </a:xfrm>
          <a:prstGeom prst="rect">
            <a:avLst/>
          </a:prstGeom>
          <a:noFill/>
        </p:spPr>
        <p:txBody>
          <a:bodyPr wrap="square" rtlCol="0">
            <a:spAutoFit/>
          </a:bodyPr>
          <a:lstStyle/>
          <a:p>
            <a:pPr algn="ctr">
              <a:lnSpc>
                <a:spcPct val="150000"/>
              </a:lnSpc>
            </a:pPr>
            <a:r>
              <a:rPr lang="en-US" sz="2800" dirty="0" err="1">
                <a:latin typeface="Cambria" pitchFamily="18" charset="0"/>
              </a:rPr>
              <a:t>Dr.L.LAKSHMANAN</a:t>
            </a:r>
            <a:endParaRPr lang="en-US" sz="2800" dirty="0">
              <a:latin typeface="Cambria" pitchFamily="18" charset="0"/>
            </a:endParaRPr>
          </a:p>
          <a:p>
            <a:pPr algn="ctr">
              <a:lnSpc>
                <a:spcPct val="150000"/>
              </a:lnSpc>
            </a:pPr>
            <a:r>
              <a:rPr lang="en-US" sz="2000" dirty="0">
                <a:latin typeface="Cambria" pitchFamily="18" charset="0"/>
              </a:rPr>
              <a:t> DEPARTMENT OF COMPUTER SCIENCE AND ENGINEERING</a:t>
            </a:r>
            <a:endParaRPr lang="en-IN" sz="2000" dirty="0">
              <a:latin typeface="Cambria" pitchFamily="18"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CDDA3CF-027C-421B-91E8-002552494AB3}"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10</a:t>
            </a:fld>
            <a:endParaRPr lang="en-IN"/>
          </a:p>
        </p:txBody>
      </p:sp>
      <p:sp>
        <p:nvSpPr>
          <p:cNvPr id="8" name="Rectangle 2"/>
          <p:cNvSpPr>
            <a:spLocks noGrp="1" noChangeArrowheads="1"/>
          </p:cNvSpPr>
          <p:nvPr>
            <p:ph type="title"/>
          </p:nvPr>
        </p:nvSpPr>
        <p:spPr>
          <a:xfrm>
            <a:off x="1187624" y="260648"/>
            <a:ext cx="7793037" cy="1143000"/>
          </a:xfrm>
        </p:spPr>
        <p:txBody>
          <a:bodyPr/>
          <a:lstStyle/>
          <a:p>
            <a:pPr algn="ctr"/>
            <a:r>
              <a:rPr lang="en-US" dirty="0">
                <a:solidFill>
                  <a:srgbClr val="002060"/>
                </a:solidFill>
                <a:latin typeface="Arial Narrow" panose="020B0606020202030204" pitchFamily="34" charset="0"/>
              </a:rPr>
              <a:t>Object-Oriented Concepts</a:t>
            </a:r>
          </a:p>
        </p:txBody>
      </p:sp>
      <p:sp>
        <p:nvSpPr>
          <p:cNvPr id="9" name="Rectangle 3"/>
          <p:cNvSpPr txBox="1">
            <a:spLocks noChangeArrowheads="1"/>
          </p:cNvSpPr>
          <p:nvPr/>
        </p:nvSpPr>
        <p:spPr>
          <a:xfrm>
            <a:off x="603504" y="1403648"/>
            <a:ext cx="7772400" cy="4535488"/>
          </a:xfrm>
          <a:prstGeom prst="rect">
            <a:avLst/>
          </a:prstGeom>
        </p:spPr>
        <p:txBody>
          <a:bodyPr vert="horz">
            <a:normAutofit fontScale="925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buSzPct val="75000"/>
              <a:buFont typeface="Wingdings" panose="05000000000000000000" pitchFamily="2" charset="2"/>
              <a:buChar char="§"/>
            </a:pPr>
            <a:r>
              <a:rPr lang="en-US" dirty="0">
                <a:solidFill>
                  <a:srgbClr val="C00000"/>
                </a:solidFill>
                <a:latin typeface="Arial Narrow" panose="020B0606020202030204" pitchFamily="34" charset="0"/>
              </a:rPr>
              <a:t>Abstract Data Types </a:t>
            </a:r>
          </a:p>
          <a:p>
            <a:pPr lvl="1">
              <a:lnSpc>
                <a:spcPct val="150000"/>
              </a:lnSpc>
              <a:buSzPct val="75000"/>
              <a:buFont typeface="Wingdings" panose="05000000000000000000" pitchFamily="2" charset="2"/>
              <a:buChar char="§"/>
            </a:pPr>
            <a:r>
              <a:rPr lang="en-US" dirty="0">
                <a:latin typeface="Arial Narrow" panose="020B0606020202030204" pitchFamily="34" charset="0"/>
              </a:rPr>
              <a:t>Class definition, provides extension to complex attribute types</a:t>
            </a:r>
          </a:p>
          <a:p>
            <a:pPr>
              <a:lnSpc>
                <a:spcPct val="150000"/>
              </a:lnSpc>
              <a:buSzPct val="75000"/>
              <a:buFont typeface="Wingdings" panose="05000000000000000000" pitchFamily="2" charset="2"/>
              <a:buChar char="§"/>
            </a:pPr>
            <a:r>
              <a:rPr lang="en-US" dirty="0">
                <a:solidFill>
                  <a:srgbClr val="C00000"/>
                </a:solidFill>
                <a:latin typeface="Arial Narrow" panose="020B0606020202030204" pitchFamily="34" charset="0"/>
              </a:rPr>
              <a:t>Encapsulation</a:t>
            </a:r>
          </a:p>
          <a:p>
            <a:pPr lvl="1">
              <a:lnSpc>
                <a:spcPct val="150000"/>
              </a:lnSpc>
              <a:buSzPct val="75000"/>
              <a:buFont typeface="Wingdings" panose="05000000000000000000" pitchFamily="2" charset="2"/>
              <a:buChar char="§"/>
            </a:pPr>
            <a:r>
              <a:rPr lang="en-US" dirty="0">
                <a:latin typeface="Arial Narrow" panose="020B0606020202030204" pitchFamily="34" charset="0"/>
              </a:rPr>
              <a:t>Implementation of operations and object structure hidden</a:t>
            </a:r>
          </a:p>
          <a:p>
            <a:pPr>
              <a:lnSpc>
                <a:spcPct val="150000"/>
              </a:lnSpc>
              <a:buSzPct val="75000"/>
              <a:buFont typeface="Wingdings" panose="05000000000000000000" pitchFamily="2" charset="2"/>
              <a:buChar char="§"/>
            </a:pPr>
            <a:r>
              <a:rPr lang="en-US" dirty="0">
                <a:solidFill>
                  <a:srgbClr val="C00000"/>
                </a:solidFill>
                <a:latin typeface="Arial Narrow" panose="020B0606020202030204" pitchFamily="34" charset="0"/>
              </a:rPr>
              <a:t>Inheritance</a:t>
            </a:r>
          </a:p>
          <a:p>
            <a:pPr lvl="1">
              <a:lnSpc>
                <a:spcPct val="150000"/>
              </a:lnSpc>
              <a:buSzPct val="75000"/>
              <a:buFont typeface="Wingdings" panose="05000000000000000000" pitchFamily="2" charset="2"/>
              <a:buChar char="§"/>
            </a:pPr>
            <a:r>
              <a:rPr lang="en-US" dirty="0">
                <a:latin typeface="Arial Narrow" panose="020B0606020202030204" pitchFamily="34" charset="0"/>
              </a:rPr>
              <a:t>Sharing of data within hierarchy scope, supports code reusability</a:t>
            </a:r>
          </a:p>
          <a:p>
            <a:pPr>
              <a:lnSpc>
                <a:spcPct val="150000"/>
              </a:lnSpc>
              <a:buSzPct val="75000"/>
              <a:buFont typeface="Wingdings" panose="05000000000000000000" pitchFamily="2" charset="2"/>
              <a:buChar char="§"/>
            </a:pPr>
            <a:r>
              <a:rPr lang="en-US" dirty="0">
                <a:solidFill>
                  <a:srgbClr val="C00000"/>
                </a:solidFill>
                <a:latin typeface="Arial Narrow" panose="020B0606020202030204" pitchFamily="34" charset="0"/>
              </a:rPr>
              <a:t>Polymorphism</a:t>
            </a:r>
          </a:p>
          <a:p>
            <a:pPr lvl="1">
              <a:lnSpc>
                <a:spcPct val="150000"/>
              </a:lnSpc>
              <a:buSzPct val="75000"/>
              <a:buFontTx/>
              <a:buChar char="•"/>
            </a:pPr>
            <a:r>
              <a:rPr lang="en-US" dirty="0">
                <a:latin typeface="Arial Narrow" panose="020B0606020202030204" pitchFamily="34" charset="0"/>
              </a:rPr>
              <a:t>Operator overloading</a:t>
            </a:r>
          </a:p>
        </p:txBody>
      </p:sp>
    </p:spTree>
    <p:extLst>
      <p:ext uri="{BB962C8B-B14F-4D97-AF65-F5344CB8AC3E}">
        <p14:creationId xmlns:p14="http://schemas.microsoft.com/office/powerpoint/2010/main" val="12863346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B65B05-4045-49F7-A3EB-625FB847D2B0}"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11</a:t>
            </a:fld>
            <a:endParaRPr lang="en-IN"/>
          </a:p>
        </p:txBody>
      </p:sp>
      <p:sp>
        <p:nvSpPr>
          <p:cNvPr id="8" name="Rectangle 6"/>
          <p:cNvSpPr>
            <a:spLocks noGrp="1" noChangeArrowheads="1"/>
          </p:cNvSpPr>
          <p:nvPr>
            <p:ph type="title"/>
          </p:nvPr>
        </p:nvSpPr>
        <p:spPr>
          <a:xfrm>
            <a:off x="1187624" y="150813"/>
            <a:ext cx="7796213" cy="992187"/>
          </a:xfrm>
        </p:spPr>
        <p:txBody>
          <a:bodyPr>
            <a:normAutofit fontScale="90000"/>
          </a:bodyPr>
          <a:lstStyle/>
          <a:p>
            <a:pPr algn="ctr">
              <a:lnSpc>
                <a:spcPct val="150000"/>
              </a:lnSpc>
            </a:pPr>
            <a:r>
              <a:rPr lang="en-US" sz="3200" dirty="0">
                <a:solidFill>
                  <a:srgbClr val="002060"/>
                </a:solidFill>
                <a:latin typeface="Arial Narrow" panose="020B0606020202030204" pitchFamily="34" charset="0"/>
              </a:rPr>
              <a:t>Encapsulation of Operations, Methods, and Persistence </a:t>
            </a:r>
          </a:p>
        </p:txBody>
      </p:sp>
      <p:sp>
        <p:nvSpPr>
          <p:cNvPr id="9" name="Rectangle 7"/>
          <p:cNvSpPr txBox="1">
            <a:spLocks noChangeArrowheads="1"/>
          </p:cNvSpPr>
          <p:nvPr/>
        </p:nvSpPr>
        <p:spPr>
          <a:xfrm>
            <a:off x="251520" y="1409725"/>
            <a:ext cx="8294687" cy="4572000"/>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a:latin typeface="Arial Narrow" panose="020B0606020202030204" pitchFamily="34" charset="0"/>
              </a:rPr>
              <a:t>Specifying </a:t>
            </a:r>
            <a:r>
              <a:rPr lang="en-US" b="1" dirty="0">
                <a:solidFill>
                  <a:srgbClr val="C00000"/>
                </a:solidFill>
                <a:latin typeface="Arial Narrow" panose="020B0606020202030204" pitchFamily="34" charset="0"/>
              </a:rPr>
              <a:t>Object Behavior</a:t>
            </a:r>
            <a:r>
              <a:rPr lang="en-US" dirty="0">
                <a:solidFill>
                  <a:srgbClr val="C00000"/>
                </a:solidFill>
                <a:latin typeface="Arial Narrow" panose="020B0606020202030204" pitchFamily="34" charset="0"/>
              </a:rPr>
              <a:t> </a:t>
            </a:r>
            <a:r>
              <a:rPr lang="en-US" dirty="0">
                <a:latin typeface="Arial Narrow" panose="020B0606020202030204" pitchFamily="34" charset="0"/>
              </a:rPr>
              <a:t>via Class Operations:</a:t>
            </a:r>
          </a:p>
          <a:p>
            <a:pPr lvl="1">
              <a:lnSpc>
                <a:spcPct val="150000"/>
              </a:lnSpc>
            </a:pPr>
            <a:r>
              <a:rPr lang="en-US" dirty="0">
                <a:latin typeface="Arial Narrow" panose="020B0606020202030204" pitchFamily="34" charset="0"/>
              </a:rPr>
              <a:t>The main idea is to define the </a:t>
            </a:r>
            <a:r>
              <a:rPr lang="en-US" b="1" dirty="0">
                <a:latin typeface="Arial Narrow" panose="020B0606020202030204" pitchFamily="34" charset="0"/>
              </a:rPr>
              <a:t>behavior</a:t>
            </a:r>
            <a:r>
              <a:rPr lang="en-US" dirty="0">
                <a:latin typeface="Arial Narrow" panose="020B0606020202030204" pitchFamily="34" charset="0"/>
              </a:rPr>
              <a:t> of a type of object based on the </a:t>
            </a:r>
            <a:r>
              <a:rPr lang="en-US" b="1" dirty="0">
                <a:latin typeface="Arial Narrow" panose="020B0606020202030204" pitchFamily="34" charset="0"/>
              </a:rPr>
              <a:t>operations</a:t>
            </a:r>
            <a:r>
              <a:rPr lang="en-US" dirty="0">
                <a:latin typeface="Arial Narrow" panose="020B0606020202030204" pitchFamily="34" charset="0"/>
              </a:rPr>
              <a:t> that can be externally applied to objects of that type.</a:t>
            </a:r>
          </a:p>
          <a:p>
            <a:pPr lvl="1">
              <a:lnSpc>
                <a:spcPct val="150000"/>
              </a:lnSpc>
            </a:pPr>
            <a:r>
              <a:rPr lang="en-US" dirty="0">
                <a:latin typeface="Arial Narrow" panose="020B0606020202030204" pitchFamily="34" charset="0"/>
              </a:rPr>
              <a:t>In general, the </a:t>
            </a:r>
            <a:r>
              <a:rPr lang="en-US" b="1" dirty="0">
                <a:solidFill>
                  <a:srgbClr val="C00000"/>
                </a:solidFill>
                <a:latin typeface="Arial Narrow" panose="020B0606020202030204" pitchFamily="34" charset="0"/>
              </a:rPr>
              <a:t>implementation</a:t>
            </a:r>
            <a:r>
              <a:rPr lang="en-US" dirty="0">
                <a:latin typeface="Arial Narrow" panose="020B0606020202030204" pitchFamily="34" charset="0"/>
              </a:rPr>
              <a:t> of an operation can be specified in a </a:t>
            </a:r>
            <a:r>
              <a:rPr lang="en-US" i="1" dirty="0">
                <a:latin typeface="Arial Narrow" panose="020B0606020202030204" pitchFamily="34" charset="0"/>
              </a:rPr>
              <a:t>general-purpose programming language</a:t>
            </a:r>
            <a:r>
              <a:rPr lang="en-US" dirty="0">
                <a:latin typeface="Arial Narrow" panose="020B0606020202030204" pitchFamily="34" charset="0"/>
              </a:rPr>
              <a:t> that provides flexibility and power in defining the operations. </a:t>
            </a:r>
          </a:p>
          <a:p>
            <a:pPr lvl="1">
              <a:lnSpc>
                <a:spcPct val="150000"/>
              </a:lnSpc>
            </a:pPr>
            <a:r>
              <a:rPr lang="en-US" dirty="0">
                <a:latin typeface="Arial Narrow" panose="020B0606020202030204" pitchFamily="34" charset="0"/>
              </a:rPr>
              <a:t>For database applications, the requirement that all objects be completely encapsulated is too stringent. </a:t>
            </a:r>
          </a:p>
          <a:p>
            <a:pPr lvl="1">
              <a:lnSpc>
                <a:spcPct val="150000"/>
              </a:lnSpc>
            </a:pPr>
            <a:endParaRPr lang="en-US" dirty="0">
              <a:latin typeface="Arial Narrow" panose="020B0606020202030204" pitchFamily="34" charset="0"/>
            </a:endParaRPr>
          </a:p>
        </p:txBody>
      </p:sp>
    </p:spTree>
    <p:extLst>
      <p:ext uri="{BB962C8B-B14F-4D97-AF65-F5344CB8AC3E}">
        <p14:creationId xmlns:p14="http://schemas.microsoft.com/office/powerpoint/2010/main" val="22531487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F80D92-45AF-4AA8-AFD3-7AA5FB2B36C9}"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12</a:t>
            </a:fld>
            <a:endParaRPr lang="en-IN"/>
          </a:p>
        </p:txBody>
      </p:sp>
      <p:pic>
        <p:nvPicPr>
          <p:cNvPr id="8" name="Picture 10" descr="fig20_03"/>
          <p:cNvPicPr>
            <a:picLocks noChangeAspect="1" noChangeArrowheads="1"/>
          </p:cNvPicPr>
          <p:nvPr/>
        </p:nvPicPr>
        <p:blipFill rotWithShape="1">
          <a:blip r:embed="rId2">
            <a:extLst>
              <a:ext uri="{28A0092B-C50C-407E-A947-70E740481C1C}">
                <a14:useLocalDpi xmlns:a14="http://schemas.microsoft.com/office/drawing/2010/main" val="0"/>
              </a:ext>
            </a:extLst>
          </a:blip>
          <a:srcRect r="17909"/>
          <a:stretch/>
        </p:blipFill>
        <p:spPr bwMode="auto">
          <a:xfrm>
            <a:off x="1547664" y="692696"/>
            <a:ext cx="6552728"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255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B8C04B-A7CD-4E0F-95E3-A33E8AF296B1}"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13</a:t>
            </a:fld>
            <a:endParaRPr lang="en-IN"/>
          </a:p>
        </p:txBody>
      </p:sp>
      <p:sp>
        <p:nvSpPr>
          <p:cNvPr id="8" name="Rectangle 7"/>
          <p:cNvSpPr txBox="1">
            <a:spLocks noChangeArrowheads="1"/>
          </p:cNvSpPr>
          <p:nvPr/>
        </p:nvSpPr>
        <p:spPr>
          <a:xfrm>
            <a:off x="4788024" y="548680"/>
            <a:ext cx="4178424" cy="5040358"/>
          </a:xfrm>
          <a:prstGeom prst="rect">
            <a:avLst/>
          </a:prstGeom>
        </p:spPr>
        <p:txBody>
          <a:bodyPr vert="horz">
            <a:normAutofit fontScale="77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60000"/>
              </a:lnSpc>
            </a:pPr>
            <a:r>
              <a:rPr lang="en-US" sz="2400" b="1" dirty="0">
                <a:solidFill>
                  <a:srgbClr val="C00000"/>
                </a:solidFill>
                <a:latin typeface="Arial Narrow" panose="020B0606020202030204" pitchFamily="34" charset="0"/>
              </a:rPr>
              <a:t>Specifying Object Persistence via Naming and Reachability:</a:t>
            </a:r>
          </a:p>
          <a:p>
            <a:pPr lvl="1">
              <a:lnSpc>
                <a:spcPct val="160000"/>
              </a:lnSpc>
            </a:pPr>
            <a:r>
              <a:rPr lang="en-US" sz="2200" b="1" dirty="0">
                <a:solidFill>
                  <a:srgbClr val="002060"/>
                </a:solidFill>
                <a:latin typeface="Arial Narrow" panose="020B0606020202030204" pitchFamily="34" charset="0"/>
              </a:rPr>
              <a:t>Naming Mechanism</a:t>
            </a:r>
            <a:r>
              <a:rPr lang="en-US" sz="2200" dirty="0">
                <a:solidFill>
                  <a:srgbClr val="002060"/>
                </a:solidFill>
                <a:latin typeface="Arial Narrow" panose="020B0606020202030204" pitchFamily="34" charset="0"/>
              </a:rPr>
              <a:t>:</a:t>
            </a:r>
          </a:p>
          <a:p>
            <a:pPr lvl="2">
              <a:lnSpc>
                <a:spcPct val="160000"/>
              </a:lnSpc>
            </a:pPr>
            <a:r>
              <a:rPr lang="en-US" dirty="0">
                <a:latin typeface="Arial Narrow" panose="020B0606020202030204" pitchFamily="34" charset="0"/>
              </a:rPr>
              <a:t>Assign an object a unique persistent name through which it can be retrieved by this and other programs.</a:t>
            </a:r>
          </a:p>
          <a:p>
            <a:pPr lvl="1">
              <a:lnSpc>
                <a:spcPct val="160000"/>
              </a:lnSpc>
            </a:pPr>
            <a:r>
              <a:rPr lang="en-US" sz="2200" b="1" dirty="0">
                <a:solidFill>
                  <a:srgbClr val="002060"/>
                </a:solidFill>
                <a:latin typeface="Arial Narrow" panose="020B0606020202030204" pitchFamily="34" charset="0"/>
              </a:rPr>
              <a:t>Reachability Mechanism</a:t>
            </a:r>
            <a:r>
              <a:rPr lang="en-US" sz="2200" dirty="0">
                <a:solidFill>
                  <a:srgbClr val="002060"/>
                </a:solidFill>
                <a:latin typeface="Arial Narrow" panose="020B0606020202030204" pitchFamily="34" charset="0"/>
              </a:rPr>
              <a:t>:</a:t>
            </a:r>
          </a:p>
          <a:p>
            <a:pPr lvl="2">
              <a:lnSpc>
                <a:spcPct val="160000"/>
              </a:lnSpc>
            </a:pPr>
            <a:r>
              <a:rPr lang="en-US" dirty="0">
                <a:latin typeface="Arial Narrow" panose="020B0606020202030204" pitchFamily="34" charset="0"/>
              </a:rPr>
              <a:t>Make the object reachable from some persistent object.</a:t>
            </a:r>
          </a:p>
          <a:p>
            <a:pPr lvl="2">
              <a:lnSpc>
                <a:spcPct val="160000"/>
              </a:lnSpc>
            </a:pPr>
            <a:r>
              <a:rPr lang="en-US" dirty="0">
                <a:latin typeface="Arial Narrow" panose="020B0606020202030204" pitchFamily="34" charset="0"/>
              </a:rPr>
              <a:t>An object B is said to be </a:t>
            </a:r>
            <a:r>
              <a:rPr lang="en-US" b="1" dirty="0">
                <a:latin typeface="Arial Narrow" panose="020B0606020202030204" pitchFamily="34" charset="0"/>
              </a:rPr>
              <a:t>reachable</a:t>
            </a:r>
            <a:r>
              <a:rPr lang="en-US" dirty="0">
                <a:latin typeface="Arial Narrow" panose="020B0606020202030204" pitchFamily="34" charset="0"/>
              </a:rPr>
              <a:t> from an object A if a sequence of references in the object graph lead from object A to object B. </a:t>
            </a:r>
          </a:p>
          <a:p>
            <a:pPr>
              <a:lnSpc>
                <a:spcPct val="160000"/>
              </a:lnSpc>
            </a:pPr>
            <a:endParaRPr lang="en-US" sz="2400" dirty="0">
              <a:latin typeface="Arial Narrow" panose="020B0606020202030204" pitchFamily="34" charset="0"/>
            </a:endParaRPr>
          </a:p>
        </p:txBody>
      </p:sp>
      <p:pic>
        <p:nvPicPr>
          <p:cNvPr id="9" name="Picture 9" descr="fig20_04"/>
          <p:cNvPicPr>
            <a:picLocks noChangeAspect="1" noChangeArrowheads="1"/>
          </p:cNvPicPr>
          <p:nvPr/>
        </p:nvPicPr>
        <p:blipFill rotWithShape="1">
          <a:blip r:embed="rId2">
            <a:extLst>
              <a:ext uri="{28A0092B-C50C-407E-A947-70E740481C1C}">
                <a14:useLocalDpi xmlns:a14="http://schemas.microsoft.com/office/drawing/2010/main" val="0"/>
              </a:ext>
            </a:extLst>
          </a:blip>
          <a:srcRect r="17639"/>
          <a:stretch/>
        </p:blipFill>
        <p:spPr bwMode="auto">
          <a:xfrm>
            <a:off x="264367" y="1124744"/>
            <a:ext cx="4739681" cy="504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77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31C9D-1E73-4774-B0EF-6C4A97186EBA}"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14</a:t>
            </a:fld>
            <a:endParaRPr lang="en-IN"/>
          </a:p>
        </p:txBody>
      </p:sp>
      <p:sp>
        <p:nvSpPr>
          <p:cNvPr id="8" name="Rectangle 6"/>
          <p:cNvSpPr>
            <a:spLocks noGrp="1" noChangeArrowheads="1"/>
          </p:cNvSpPr>
          <p:nvPr>
            <p:ph type="title"/>
          </p:nvPr>
        </p:nvSpPr>
        <p:spPr>
          <a:xfrm>
            <a:off x="1115616" y="119365"/>
            <a:ext cx="7796213" cy="992187"/>
          </a:xfrm>
        </p:spPr>
        <p:txBody>
          <a:bodyPr>
            <a:normAutofit/>
          </a:bodyPr>
          <a:lstStyle/>
          <a:p>
            <a:pPr algn="ctr"/>
            <a:r>
              <a:rPr lang="en-US" sz="3200" dirty="0">
                <a:solidFill>
                  <a:srgbClr val="002060"/>
                </a:solidFill>
                <a:latin typeface="Arial Narrow" panose="020B0606020202030204" pitchFamily="34" charset="0"/>
              </a:rPr>
              <a:t>Type and Class Hierarchies and Inheritance </a:t>
            </a:r>
          </a:p>
        </p:txBody>
      </p:sp>
      <p:sp>
        <p:nvSpPr>
          <p:cNvPr id="9" name="Rectangle 7"/>
          <p:cNvSpPr txBox="1">
            <a:spLocks noChangeArrowheads="1"/>
          </p:cNvSpPr>
          <p:nvPr/>
        </p:nvSpPr>
        <p:spPr>
          <a:xfrm>
            <a:off x="146304" y="1196752"/>
            <a:ext cx="8294687" cy="4994498"/>
          </a:xfrm>
          <a:prstGeom prst="rect">
            <a:avLst/>
          </a:prstGeom>
        </p:spPr>
        <p:txBody>
          <a:bodyPr vert="horz">
            <a:normAutofit fontScale="70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a:solidFill>
                  <a:srgbClr val="C00000"/>
                </a:solidFill>
                <a:latin typeface="Arial Narrow" panose="020B0606020202030204" pitchFamily="34" charset="0"/>
              </a:rPr>
              <a:t>Type (class) Hierarchy</a:t>
            </a:r>
          </a:p>
          <a:p>
            <a:pPr lvl="1">
              <a:lnSpc>
                <a:spcPct val="150000"/>
              </a:lnSpc>
            </a:pPr>
            <a:r>
              <a:rPr lang="en-US" dirty="0">
                <a:latin typeface="Arial Narrow" panose="020B0606020202030204" pitchFamily="34" charset="0"/>
              </a:rPr>
              <a:t>A type in its simplest form can be defined by giving it a type name and then listing the names of its visible (</a:t>
            </a:r>
            <a:r>
              <a:rPr lang="en-US" b="1" dirty="0">
                <a:latin typeface="Arial Narrow" panose="020B0606020202030204" pitchFamily="34" charset="0"/>
              </a:rPr>
              <a:t>public</a:t>
            </a:r>
            <a:r>
              <a:rPr lang="en-US" dirty="0">
                <a:latin typeface="Arial Narrow" panose="020B0606020202030204" pitchFamily="34" charset="0"/>
              </a:rPr>
              <a:t>) functions</a:t>
            </a:r>
          </a:p>
          <a:p>
            <a:pPr lvl="1">
              <a:lnSpc>
                <a:spcPct val="150000"/>
              </a:lnSpc>
            </a:pPr>
            <a:r>
              <a:rPr lang="en-US" dirty="0">
                <a:latin typeface="Arial Narrow" panose="020B0606020202030204" pitchFamily="34" charset="0"/>
              </a:rPr>
              <a:t>When specifying a type in this section, we use the following format, which does not specify arguments of functions, to simplify the discussion: </a:t>
            </a:r>
          </a:p>
          <a:p>
            <a:pPr lvl="2">
              <a:lnSpc>
                <a:spcPct val="150000"/>
              </a:lnSpc>
            </a:pPr>
            <a:r>
              <a:rPr lang="en-US" dirty="0">
                <a:latin typeface="Arial Narrow" panose="020B0606020202030204" pitchFamily="34" charset="0"/>
              </a:rPr>
              <a:t>TYPE_NAME: function, function, . . . , function </a:t>
            </a:r>
          </a:p>
          <a:p>
            <a:pPr lvl="1">
              <a:lnSpc>
                <a:spcPct val="150000"/>
              </a:lnSpc>
            </a:pPr>
            <a:r>
              <a:rPr lang="en-US" dirty="0">
                <a:solidFill>
                  <a:srgbClr val="C00000"/>
                </a:solidFill>
                <a:latin typeface="Arial Narrow" panose="020B0606020202030204" pitchFamily="34" charset="0"/>
              </a:rPr>
              <a:t>Example:</a:t>
            </a:r>
          </a:p>
          <a:p>
            <a:pPr lvl="2">
              <a:lnSpc>
                <a:spcPct val="150000"/>
              </a:lnSpc>
            </a:pPr>
            <a:r>
              <a:rPr lang="en-US" dirty="0">
                <a:latin typeface="Arial Narrow" panose="020B0606020202030204" pitchFamily="34" charset="0"/>
              </a:rPr>
              <a:t>PERSON: Name, Address, Birthdate, Age, SSN</a:t>
            </a:r>
          </a:p>
          <a:p>
            <a:r>
              <a:rPr lang="en-US" b="1" dirty="0">
                <a:solidFill>
                  <a:srgbClr val="C00000"/>
                </a:solidFill>
                <a:latin typeface="Arial Narrow" panose="020B0606020202030204" pitchFamily="34" charset="0"/>
              </a:rPr>
              <a:t>Subtype</a:t>
            </a:r>
            <a:r>
              <a:rPr lang="en-US" dirty="0">
                <a:solidFill>
                  <a:srgbClr val="C00000"/>
                </a:solidFill>
                <a:latin typeface="Arial Narrow" panose="020B0606020202030204" pitchFamily="34" charset="0"/>
              </a:rPr>
              <a:t>:</a:t>
            </a:r>
          </a:p>
          <a:p>
            <a:pPr lvl="1">
              <a:lnSpc>
                <a:spcPct val="170000"/>
              </a:lnSpc>
            </a:pPr>
            <a:r>
              <a:rPr lang="en-US" dirty="0">
                <a:latin typeface="Arial Narrow" panose="020B0606020202030204" pitchFamily="34" charset="0"/>
              </a:rPr>
              <a:t>When the designer or user must create a new type that is similar but not identical to an already defined type</a:t>
            </a:r>
          </a:p>
          <a:p>
            <a:pPr>
              <a:lnSpc>
                <a:spcPct val="170000"/>
              </a:lnSpc>
            </a:pPr>
            <a:r>
              <a:rPr lang="en-US" b="1" dirty="0" err="1">
                <a:solidFill>
                  <a:srgbClr val="C00000"/>
                </a:solidFill>
                <a:latin typeface="Arial Narrow" panose="020B0606020202030204" pitchFamily="34" charset="0"/>
              </a:rPr>
              <a:t>Supertype</a:t>
            </a:r>
            <a:r>
              <a:rPr lang="en-US" dirty="0">
                <a:solidFill>
                  <a:srgbClr val="C00000"/>
                </a:solidFill>
                <a:latin typeface="Arial Narrow" panose="020B0606020202030204" pitchFamily="34" charset="0"/>
              </a:rPr>
              <a:t>:</a:t>
            </a:r>
          </a:p>
          <a:p>
            <a:pPr lvl="1">
              <a:lnSpc>
                <a:spcPct val="170000"/>
              </a:lnSpc>
            </a:pPr>
            <a:r>
              <a:rPr lang="en-US" dirty="0">
                <a:latin typeface="Arial Narrow" panose="020B0606020202030204" pitchFamily="34" charset="0"/>
              </a:rPr>
              <a:t>It inherits all the functions of the subtype</a:t>
            </a:r>
          </a:p>
          <a:p>
            <a:pPr lvl="2">
              <a:lnSpc>
                <a:spcPct val="150000"/>
              </a:lnSpc>
            </a:pPr>
            <a:endParaRPr lang="en-US" dirty="0">
              <a:latin typeface="Arial Narrow" panose="020B0606020202030204" pitchFamily="34" charset="0"/>
            </a:endParaRPr>
          </a:p>
        </p:txBody>
      </p:sp>
    </p:spTree>
    <p:extLst>
      <p:ext uri="{BB962C8B-B14F-4D97-AF65-F5344CB8AC3E}">
        <p14:creationId xmlns:p14="http://schemas.microsoft.com/office/powerpoint/2010/main" val="11456027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20CFCE3-11E4-4315-889F-F6289F02C8A3}"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15</a:t>
            </a:fld>
            <a:endParaRPr lang="en-IN"/>
          </a:p>
        </p:txBody>
      </p:sp>
      <p:sp>
        <p:nvSpPr>
          <p:cNvPr id="8" name="Rectangle 7"/>
          <p:cNvSpPr txBox="1">
            <a:spLocks noChangeArrowheads="1"/>
          </p:cNvSpPr>
          <p:nvPr/>
        </p:nvSpPr>
        <p:spPr>
          <a:xfrm>
            <a:off x="324804" y="1052736"/>
            <a:ext cx="8294687" cy="4572000"/>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a:latin typeface="Arial Narrow" panose="020B0606020202030204" pitchFamily="34" charset="0"/>
              </a:rPr>
              <a:t>Example (1):</a:t>
            </a:r>
          </a:p>
          <a:p>
            <a:pPr lvl="1">
              <a:lnSpc>
                <a:spcPct val="150000"/>
              </a:lnSpc>
            </a:pPr>
            <a:r>
              <a:rPr lang="en-US" dirty="0">
                <a:latin typeface="Arial Narrow" panose="020B0606020202030204" pitchFamily="34" charset="0"/>
              </a:rPr>
              <a:t>PERSON: Name, Address, Birthdate, Age, P-ID</a:t>
            </a:r>
          </a:p>
          <a:p>
            <a:pPr lvl="1">
              <a:lnSpc>
                <a:spcPct val="150000"/>
              </a:lnSpc>
            </a:pPr>
            <a:r>
              <a:rPr lang="en-US" dirty="0">
                <a:latin typeface="Arial Narrow" panose="020B0606020202030204" pitchFamily="34" charset="0"/>
              </a:rPr>
              <a:t>EMPLOYEE: Name, Address, Birthdate, Age, P-ID, </a:t>
            </a:r>
            <a:r>
              <a:rPr lang="en-US" dirty="0">
                <a:solidFill>
                  <a:srgbClr val="008000"/>
                </a:solidFill>
                <a:latin typeface="Arial Narrow" panose="020B0606020202030204" pitchFamily="34" charset="0"/>
              </a:rPr>
              <a:t>Salary, </a:t>
            </a:r>
            <a:r>
              <a:rPr lang="en-US" dirty="0" err="1">
                <a:solidFill>
                  <a:srgbClr val="008000"/>
                </a:solidFill>
                <a:latin typeface="Arial Narrow" panose="020B0606020202030204" pitchFamily="34" charset="0"/>
              </a:rPr>
              <a:t>HireDate</a:t>
            </a:r>
            <a:r>
              <a:rPr lang="en-US" dirty="0">
                <a:solidFill>
                  <a:srgbClr val="008000"/>
                </a:solidFill>
                <a:latin typeface="Arial Narrow" panose="020B0606020202030204" pitchFamily="34" charset="0"/>
              </a:rPr>
              <a:t>, Seniority</a:t>
            </a:r>
            <a:r>
              <a:rPr lang="en-US" dirty="0">
                <a:latin typeface="Arial Narrow" panose="020B0606020202030204" pitchFamily="34" charset="0"/>
              </a:rPr>
              <a:t> </a:t>
            </a:r>
          </a:p>
          <a:p>
            <a:pPr lvl="1">
              <a:lnSpc>
                <a:spcPct val="150000"/>
              </a:lnSpc>
            </a:pPr>
            <a:r>
              <a:rPr lang="en-US" dirty="0">
                <a:latin typeface="Arial Narrow" panose="020B0606020202030204" pitchFamily="34" charset="0"/>
              </a:rPr>
              <a:t>STUDENT: Name, Address, Birthdate, Age, P-ID, </a:t>
            </a:r>
            <a:r>
              <a:rPr lang="en-US" dirty="0">
                <a:solidFill>
                  <a:srgbClr val="008000"/>
                </a:solidFill>
                <a:latin typeface="Arial Narrow" panose="020B0606020202030204" pitchFamily="34" charset="0"/>
              </a:rPr>
              <a:t>Major, GPA</a:t>
            </a:r>
            <a:r>
              <a:rPr lang="en-US" dirty="0">
                <a:latin typeface="Arial Narrow" panose="020B0606020202030204" pitchFamily="34" charset="0"/>
              </a:rPr>
              <a:t> </a:t>
            </a:r>
          </a:p>
          <a:p>
            <a:pPr>
              <a:lnSpc>
                <a:spcPct val="150000"/>
              </a:lnSpc>
            </a:pPr>
            <a:r>
              <a:rPr lang="en-US" dirty="0">
                <a:latin typeface="Arial Narrow" panose="020B0606020202030204" pitchFamily="34" charset="0"/>
              </a:rPr>
              <a:t>OR:</a:t>
            </a:r>
          </a:p>
          <a:p>
            <a:pPr lvl="1">
              <a:lnSpc>
                <a:spcPct val="150000"/>
              </a:lnSpc>
            </a:pPr>
            <a:r>
              <a:rPr lang="en-US" dirty="0">
                <a:latin typeface="Arial Narrow" panose="020B0606020202030204" pitchFamily="34" charset="0"/>
              </a:rPr>
              <a:t>EMPLOYEE </a:t>
            </a:r>
            <a:r>
              <a:rPr lang="en-US" b="1" dirty="0">
                <a:latin typeface="Arial Narrow" panose="020B0606020202030204" pitchFamily="34" charset="0"/>
              </a:rPr>
              <a:t>subtype-of</a:t>
            </a:r>
            <a:r>
              <a:rPr lang="en-US" dirty="0">
                <a:latin typeface="Arial Narrow" panose="020B0606020202030204" pitchFamily="34" charset="0"/>
              </a:rPr>
              <a:t> PERSON: </a:t>
            </a:r>
            <a:r>
              <a:rPr lang="en-US" dirty="0">
                <a:solidFill>
                  <a:srgbClr val="008000"/>
                </a:solidFill>
                <a:latin typeface="Arial Narrow" panose="020B0606020202030204" pitchFamily="34" charset="0"/>
              </a:rPr>
              <a:t>Salary, </a:t>
            </a:r>
            <a:r>
              <a:rPr lang="en-US" dirty="0" err="1">
                <a:solidFill>
                  <a:srgbClr val="008000"/>
                </a:solidFill>
                <a:latin typeface="Arial Narrow" panose="020B0606020202030204" pitchFamily="34" charset="0"/>
              </a:rPr>
              <a:t>HireDate</a:t>
            </a:r>
            <a:r>
              <a:rPr lang="en-US" dirty="0">
                <a:solidFill>
                  <a:srgbClr val="008000"/>
                </a:solidFill>
                <a:latin typeface="Arial Narrow" panose="020B0606020202030204" pitchFamily="34" charset="0"/>
              </a:rPr>
              <a:t>, Seniority</a:t>
            </a:r>
            <a:r>
              <a:rPr lang="en-US" dirty="0">
                <a:latin typeface="Arial Narrow" panose="020B0606020202030204" pitchFamily="34" charset="0"/>
              </a:rPr>
              <a:t> </a:t>
            </a:r>
          </a:p>
          <a:p>
            <a:pPr lvl="1">
              <a:lnSpc>
                <a:spcPct val="150000"/>
              </a:lnSpc>
            </a:pPr>
            <a:r>
              <a:rPr lang="en-US" dirty="0">
                <a:latin typeface="Arial Narrow" panose="020B0606020202030204" pitchFamily="34" charset="0"/>
              </a:rPr>
              <a:t>STUDENT </a:t>
            </a:r>
            <a:r>
              <a:rPr lang="en-US" b="1" dirty="0">
                <a:latin typeface="Arial Narrow" panose="020B0606020202030204" pitchFamily="34" charset="0"/>
              </a:rPr>
              <a:t>subtype-of</a:t>
            </a:r>
            <a:r>
              <a:rPr lang="en-US" dirty="0">
                <a:latin typeface="Arial Narrow" panose="020B0606020202030204" pitchFamily="34" charset="0"/>
              </a:rPr>
              <a:t> PERSON: </a:t>
            </a:r>
            <a:r>
              <a:rPr lang="en-US" dirty="0">
                <a:solidFill>
                  <a:srgbClr val="008000"/>
                </a:solidFill>
                <a:latin typeface="Arial Narrow" panose="020B0606020202030204" pitchFamily="34" charset="0"/>
              </a:rPr>
              <a:t>Major, GPA</a:t>
            </a:r>
            <a:r>
              <a:rPr lang="en-US" dirty="0">
                <a:latin typeface="Arial Narrow" panose="020B0606020202030204" pitchFamily="34" charset="0"/>
              </a:rPr>
              <a:t> </a:t>
            </a:r>
          </a:p>
          <a:p>
            <a:pPr>
              <a:lnSpc>
                <a:spcPct val="150000"/>
              </a:lnSpc>
            </a:pPr>
            <a:endParaRPr lang="en-US" dirty="0">
              <a:latin typeface="Arial Narrow" panose="020B0606020202030204" pitchFamily="34" charset="0"/>
            </a:endParaRPr>
          </a:p>
        </p:txBody>
      </p:sp>
    </p:spTree>
    <p:extLst>
      <p:ext uri="{BB962C8B-B14F-4D97-AF65-F5344CB8AC3E}">
        <p14:creationId xmlns:p14="http://schemas.microsoft.com/office/powerpoint/2010/main" val="10970367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0EA31C87-CB93-414B-9E6C-33451496204F}"/>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EAB48D99-830E-4405-A97C-439CC428C2DA}"/>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C0864308-3A04-4314-BDE9-CD184B4C486B}"/>
              </a:ext>
            </a:extLst>
          </p:cNvPr>
          <p:cNvSpPr>
            <a:spLocks noGrp="1"/>
          </p:cNvSpPr>
          <p:nvPr>
            <p:ph type="sldNum" sz="quarter" idx="12"/>
          </p:nvPr>
        </p:nvSpPr>
        <p:spPr/>
        <p:txBody>
          <a:bodyPr/>
          <a:lstStyle/>
          <a:p>
            <a:fld id="{0E2B90DE-CA9C-452B-80F9-35262CC2B070}" type="slidenum">
              <a:rPr lang="en-IN" smtClean="0"/>
              <a:pPr/>
              <a:t>16</a:t>
            </a:fld>
            <a:endParaRPr lang="en-IN"/>
          </a:p>
        </p:txBody>
      </p:sp>
      <p:pic>
        <p:nvPicPr>
          <p:cNvPr id="9" name="Picture 1030">
            <a:extLst>
              <a:ext uri="{FF2B5EF4-FFF2-40B4-BE49-F238E27FC236}">
                <a16:creationId xmlns:a16="http://schemas.microsoft.com/office/drawing/2014/main" xmlns="" id="{48E85BBB-8BA3-48CF-B7CD-25E49E665E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36"/>
          <a:stretch/>
        </p:blipFill>
        <p:spPr bwMode="auto">
          <a:xfrm>
            <a:off x="882799" y="1340768"/>
            <a:ext cx="7765901" cy="45365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031">
            <a:extLst>
              <a:ext uri="{FF2B5EF4-FFF2-40B4-BE49-F238E27FC236}">
                <a16:creationId xmlns:a16="http://schemas.microsoft.com/office/drawing/2014/main" xmlns="" id="{DF00E103-B342-465A-8637-15443CDB4384}"/>
              </a:ext>
            </a:extLst>
          </p:cNvPr>
          <p:cNvSpPr txBox="1">
            <a:spLocks noChangeArrowheads="1"/>
          </p:cNvSpPr>
          <p:nvPr/>
        </p:nvSpPr>
        <p:spPr bwMode="auto">
          <a:xfrm>
            <a:off x="1442243" y="332656"/>
            <a:ext cx="76061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dirty="0">
                <a:solidFill>
                  <a:srgbClr val="002060"/>
                </a:solidFill>
                <a:latin typeface="Arial Narrow" panose="020B0606020202030204" pitchFamily="34" charset="0"/>
              </a:rPr>
              <a:t>Class Hierarchy For The EDLP Retail Corporation</a:t>
            </a:r>
          </a:p>
        </p:txBody>
      </p:sp>
    </p:spTree>
    <p:extLst>
      <p:ext uri="{BB962C8B-B14F-4D97-AF65-F5344CB8AC3E}">
        <p14:creationId xmlns:p14="http://schemas.microsoft.com/office/powerpoint/2010/main" val="35941580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95FE2B9-9FE1-4044-A271-91E376E29B1F}"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17</a:t>
            </a:fld>
            <a:endParaRPr lang="en-IN"/>
          </a:p>
        </p:txBody>
      </p:sp>
      <p:sp>
        <p:nvSpPr>
          <p:cNvPr id="8" name="Rectangle 6"/>
          <p:cNvSpPr>
            <a:spLocks noGrp="1" noChangeArrowheads="1"/>
          </p:cNvSpPr>
          <p:nvPr>
            <p:ph type="title"/>
          </p:nvPr>
        </p:nvSpPr>
        <p:spPr>
          <a:xfrm>
            <a:off x="1259632" y="150813"/>
            <a:ext cx="7796213" cy="992187"/>
          </a:xfrm>
        </p:spPr>
        <p:txBody>
          <a:bodyPr>
            <a:normAutofit/>
          </a:bodyPr>
          <a:lstStyle/>
          <a:p>
            <a:pPr algn="ctr"/>
            <a:r>
              <a:rPr lang="en-US" sz="3200" dirty="0">
                <a:solidFill>
                  <a:srgbClr val="002060"/>
                </a:solidFill>
                <a:latin typeface="Arial Narrow" panose="020B0606020202030204" pitchFamily="34" charset="0"/>
              </a:rPr>
              <a:t>Type and Class Hierarchies and Inheritance </a:t>
            </a:r>
          </a:p>
        </p:txBody>
      </p:sp>
      <p:sp>
        <p:nvSpPr>
          <p:cNvPr id="9" name="Rectangle 7"/>
          <p:cNvSpPr txBox="1">
            <a:spLocks noChangeArrowheads="1"/>
          </p:cNvSpPr>
          <p:nvPr/>
        </p:nvSpPr>
        <p:spPr>
          <a:xfrm>
            <a:off x="251520" y="1171600"/>
            <a:ext cx="8294687" cy="4572000"/>
          </a:xfrm>
          <a:prstGeom prst="rect">
            <a:avLst/>
          </a:prstGeom>
        </p:spPr>
        <p:txBody>
          <a:bodyPr vert="horz">
            <a:normAutofit fontScale="77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b="1" dirty="0">
                <a:solidFill>
                  <a:srgbClr val="C00000"/>
                </a:solidFill>
                <a:latin typeface="Arial Narrow" panose="020B0606020202030204" pitchFamily="34" charset="0"/>
              </a:rPr>
              <a:t>Extents</a:t>
            </a:r>
            <a:r>
              <a:rPr lang="en-US" sz="2400" dirty="0">
                <a:solidFill>
                  <a:srgbClr val="C00000"/>
                </a:solidFill>
                <a:latin typeface="Arial Narrow" panose="020B0606020202030204" pitchFamily="34" charset="0"/>
              </a:rPr>
              <a:t>:</a:t>
            </a:r>
          </a:p>
          <a:p>
            <a:pPr lvl="1">
              <a:lnSpc>
                <a:spcPct val="150000"/>
              </a:lnSpc>
            </a:pPr>
            <a:r>
              <a:rPr lang="en-US" sz="2200" dirty="0">
                <a:latin typeface="Arial Narrow" panose="020B0606020202030204" pitchFamily="34" charset="0"/>
              </a:rPr>
              <a:t>In most OO databases, the collection of objects in an extent has the same type or class.</a:t>
            </a:r>
          </a:p>
          <a:p>
            <a:pPr lvl="1">
              <a:lnSpc>
                <a:spcPct val="150000"/>
              </a:lnSpc>
            </a:pPr>
            <a:r>
              <a:rPr lang="en-US" sz="2200" dirty="0">
                <a:latin typeface="Arial Narrow" panose="020B0606020202030204" pitchFamily="34" charset="0"/>
              </a:rPr>
              <a:t>However, since the majority of OO databases support types, we assume that </a:t>
            </a:r>
            <a:r>
              <a:rPr lang="en-US" sz="2200" b="1" dirty="0">
                <a:latin typeface="Arial Narrow" panose="020B0606020202030204" pitchFamily="34" charset="0"/>
              </a:rPr>
              <a:t>extents</a:t>
            </a:r>
            <a:r>
              <a:rPr lang="en-US" sz="2200" dirty="0">
                <a:latin typeface="Arial Narrow" panose="020B0606020202030204" pitchFamily="34" charset="0"/>
              </a:rPr>
              <a:t> are collections of objects of the same type for the remainder of this section. </a:t>
            </a:r>
          </a:p>
          <a:p>
            <a:pPr>
              <a:lnSpc>
                <a:spcPct val="150000"/>
              </a:lnSpc>
            </a:pPr>
            <a:r>
              <a:rPr lang="en-US" sz="2400" b="1" dirty="0">
                <a:solidFill>
                  <a:srgbClr val="C00000"/>
                </a:solidFill>
                <a:latin typeface="Arial Narrow" panose="020B0606020202030204" pitchFamily="34" charset="0"/>
              </a:rPr>
              <a:t>Persistent Collection</a:t>
            </a:r>
            <a:r>
              <a:rPr lang="en-US" sz="2400" dirty="0">
                <a:solidFill>
                  <a:srgbClr val="C00000"/>
                </a:solidFill>
                <a:latin typeface="Arial Narrow" panose="020B0606020202030204" pitchFamily="34" charset="0"/>
              </a:rPr>
              <a:t>:</a:t>
            </a:r>
          </a:p>
          <a:p>
            <a:pPr lvl="1">
              <a:lnSpc>
                <a:spcPct val="150000"/>
              </a:lnSpc>
            </a:pPr>
            <a:r>
              <a:rPr lang="en-US" sz="2200" dirty="0">
                <a:latin typeface="Arial Narrow" panose="020B0606020202030204" pitchFamily="34" charset="0"/>
              </a:rPr>
              <a:t>This holds a collection of objects that is stored </a:t>
            </a:r>
            <a:r>
              <a:rPr lang="en-US" sz="2200" u="sng" dirty="0">
                <a:solidFill>
                  <a:srgbClr val="C00000"/>
                </a:solidFill>
                <a:latin typeface="Arial Narrow" panose="020B0606020202030204" pitchFamily="34" charset="0"/>
              </a:rPr>
              <a:t>permanently</a:t>
            </a:r>
            <a:r>
              <a:rPr lang="en-US" sz="2200" dirty="0">
                <a:solidFill>
                  <a:srgbClr val="C00000"/>
                </a:solidFill>
                <a:latin typeface="Arial Narrow" panose="020B0606020202030204" pitchFamily="34" charset="0"/>
              </a:rPr>
              <a:t> </a:t>
            </a:r>
            <a:r>
              <a:rPr lang="en-US" sz="2200" dirty="0">
                <a:latin typeface="Arial Narrow" panose="020B0606020202030204" pitchFamily="34" charset="0"/>
              </a:rPr>
              <a:t>in the database and hence can be accessed and shared by multiple programs</a:t>
            </a:r>
          </a:p>
          <a:p>
            <a:pPr>
              <a:lnSpc>
                <a:spcPct val="150000"/>
              </a:lnSpc>
            </a:pPr>
            <a:r>
              <a:rPr lang="en-US" sz="2400" b="1" dirty="0">
                <a:solidFill>
                  <a:srgbClr val="C00000"/>
                </a:solidFill>
                <a:latin typeface="Arial Narrow" panose="020B0606020202030204" pitchFamily="34" charset="0"/>
              </a:rPr>
              <a:t>Transient Collection</a:t>
            </a:r>
            <a:r>
              <a:rPr lang="en-US" sz="2400" dirty="0">
                <a:solidFill>
                  <a:srgbClr val="C00000"/>
                </a:solidFill>
                <a:latin typeface="Arial Narrow" panose="020B0606020202030204" pitchFamily="34" charset="0"/>
              </a:rPr>
              <a:t>:</a:t>
            </a:r>
          </a:p>
          <a:p>
            <a:pPr lvl="1">
              <a:lnSpc>
                <a:spcPct val="150000"/>
              </a:lnSpc>
            </a:pPr>
            <a:r>
              <a:rPr lang="en-US" sz="2200" dirty="0">
                <a:latin typeface="Arial Narrow" panose="020B0606020202030204" pitchFamily="34" charset="0"/>
              </a:rPr>
              <a:t>This exists temporarily during the execution of a program but is not kept when the program terminates</a:t>
            </a:r>
          </a:p>
        </p:txBody>
      </p:sp>
    </p:spTree>
    <p:extLst>
      <p:ext uri="{BB962C8B-B14F-4D97-AF65-F5344CB8AC3E}">
        <p14:creationId xmlns:p14="http://schemas.microsoft.com/office/powerpoint/2010/main" val="11403500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29D8A4-38B0-458C-AF65-1F39475827F6}"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18</a:t>
            </a:fld>
            <a:endParaRPr lang="en-IN"/>
          </a:p>
        </p:txBody>
      </p:sp>
      <p:sp>
        <p:nvSpPr>
          <p:cNvPr id="8" name="Rectangle 6"/>
          <p:cNvSpPr>
            <a:spLocks noGrp="1" noChangeArrowheads="1"/>
          </p:cNvSpPr>
          <p:nvPr>
            <p:ph type="title"/>
          </p:nvPr>
        </p:nvSpPr>
        <p:spPr>
          <a:xfrm>
            <a:off x="1347787" y="156898"/>
            <a:ext cx="7796213" cy="992187"/>
          </a:xfrm>
        </p:spPr>
        <p:txBody>
          <a:bodyPr/>
          <a:lstStyle/>
          <a:p>
            <a:pPr algn="ctr"/>
            <a:r>
              <a:rPr lang="en-US" sz="3200" dirty="0">
                <a:solidFill>
                  <a:srgbClr val="002060"/>
                </a:solidFill>
                <a:latin typeface="Arial Narrow" panose="020B0606020202030204" pitchFamily="34" charset="0"/>
              </a:rPr>
              <a:t>Other Objected-Oriented Concepts </a:t>
            </a:r>
          </a:p>
        </p:txBody>
      </p:sp>
      <p:sp>
        <p:nvSpPr>
          <p:cNvPr id="9" name="Rectangle 7"/>
          <p:cNvSpPr txBox="1">
            <a:spLocks noChangeArrowheads="1"/>
          </p:cNvSpPr>
          <p:nvPr/>
        </p:nvSpPr>
        <p:spPr>
          <a:xfrm>
            <a:off x="251520" y="1365118"/>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a:solidFill>
                  <a:srgbClr val="C00000"/>
                </a:solidFill>
                <a:latin typeface="Arial Narrow" panose="020B0606020202030204" pitchFamily="34" charset="0"/>
              </a:rPr>
              <a:t>Polymorphism</a:t>
            </a:r>
            <a:r>
              <a:rPr lang="en-US" dirty="0">
                <a:solidFill>
                  <a:srgbClr val="C00000"/>
                </a:solidFill>
                <a:latin typeface="Arial Narrow" panose="020B0606020202030204" pitchFamily="34" charset="0"/>
              </a:rPr>
              <a:t> (</a:t>
            </a:r>
            <a:r>
              <a:rPr lang="en-US" b="1" dirty="0">
                <a:solidFill>
                  <a:srgbClr val="C00000"/>
                </a:solidFill>
                <a:latin typeface="Arial Narrow" panose="020B0606020202030204" pitchFamily="34" charset="0"/>
              </a:rPr>
              <a:t>Operator Overloading</a:t>
            </a:r>
            <a:r>
              <a:rPr lang="en-US" dirty="0">
                <a:solidFill>
                  <a:srgbClr val="C00000"/>
                </a:solidFill>
                <a:latin typeface="Arial Narrow" panose="020B0606020202030204" pitchFamily="34" charset="0"/>
              </a:rPr>
              <a:t>):</a:t>
            </a:r>
          </a:p>
          <a:p>
            <a:pPr lvl="1">
              <a:lnSpc>
                <a:spcPct val="150000"/>
              </a:lnSpc>
            </a:pPr>
            <a:r>
              <a:rPr lang="en-US" dirty="0">
                <a:latin typeface="Arial Narrow" panose="020B0606020202030204" pitchFamily="34" charset="0"/>
              </a:rPr>
              <a:t>This concept allows the same </a:t>
            </a:r>
            <a:r>
              <a:rPr lang="en-US" b="1" dirty="0">
                <a:latin typeface="Arial Narrow" panose="020B0606020202030204" pitchFamily="34" charset="0"/>
              </a:rPr>
              <a:t>operator name</a:t>
            </a:r>
            <a:r>
              <a:rPr lang="en-US" dirty="0">
                <a:latin typeface="Arial Narrow" panose="020B0606020202030204" pitchFamily="34" charset="0"/>
              </a:rPr>
              <a:t> </a:t>
            </a:r>
            <a:r>
              <a:rPr lang="en-US" b="1" dirty="0">
                <a:latin typeface="Arial Narrow" panose="020B0606020202030204" pitchFamily="34" charset="0"/>
              </a:rPr>
              <a:t>or</a:t>
            </a:r>
            <a:r>
              <a:rPr lang="en-US" dirty="0">
                <a:latin typeface="Arial Narrow" panose="020B0606020202030204" pitchFamily="34" charset="0"/>
              </a:rPr>
              <a:t> </a:t>
            </a:r>
            <a:r>
              <a:rPr lang="en-US" b="1" dirty="0">
                <a:latin typeface="Arial Narrow" panose="020B0606020202030204" pitchFamily="34" charset="0"/>
              </a:rPr>
              <a:t>symbol</a:t>
            </a:r>
            <a:r>
              <a:rPr lang="en-US" dirty="0">
                <a:latin typeface="Arial Narrow" panose="020B0606020202030204" pitchFamily="34" charset="0"/>
              </a:rPr>
              <a:t> to be bound to two or more </a:t>
            </a:r>
            <a:r>
              <a:rPr lang="en-US" b="1" dirty="0">
                <a:latin typeface="Arial Narrow" panose="020B0606020202030204" pitchFamily="34" charset="0"/>
              </a:rPr>
              <a:t>different</a:t>
            </a:r>
            <a:r>
              <a:rPr lang="en-US" dirty="0">
                <a:latin typeface="Arial Narrow" panose="020B0606020202030204" pitchFamily="34" charset="0"/>
              </a:rPr>
              <a:t> </a:t>
            </a:r>
            <a:r>
              <a:rPr lang="en-US" b="1" dirty="0">
                <a:latin typeface="Arial Narrow" panose="020B0606020202030204" pitchFamily="34" charset="0"/>
              </a:rPr>
              <a:t>implementations</a:t>
            </a:r>
            <a:r>
              <a:rPr lang="en-US" dirty="0">
                <a:latin typeface="Arial Narrow" panose="020B0606020202030204" pitchFamily="34" charset="0"/>
              </a:rPr>
              <a:t> of the operator, depending on the type of objects to which the operator is applied</a:t>
            </a:r>
          </a:p>
          <a:p>
            <a:pPr lvl="1">
              <a:lnSpc>
                <a:spcPct val="150000"/>
              </a:lnSpc>
            </a:pPr>
            <a:r>
              <a:rPr lang="en-US" dirty="0">
                <a:latin typeface="Arial Narrow" panose="020B0606020202030204" pitchFamily="34" charset="0"/>
              </a:rPr>
              <a:t>For example + can be:</a:t>
            </a:r>
          </a:p>
          <a:p>
            <a:pPr lvl="2">
              <a:lnSpc>
                <a:spcPct val="150000"/>
              </a:lnSpc>
            </a:pPr>
            <a:r>
              <a:rPr lang="en-US" dirty="0">
                <a:latin typeface="Arial Narrow" panose="020B0606020202030204" pitchFamily="34" charset="0"/>
              </a:rPr>
              <a:t>Addition in integers</a:t>
            </a:r>
          </a:p>
          <a:p>
            <a:pPr lvl="2">
              <a:lnSpc>
                <a:spcPct val="150000"/>
              </a:lnSpc>
            </a:pPr>
            <a:r>
              <a:rPr lang="en-US" dirty="0">
                <a:latin typeface="Arial Narrow" panose="020B0606020202030204" pitchFamily="34" charset="0"/>
              </a:rPr>
              <a:t>Concatenation in strings (of characters)</a:t>
            </a:r>
          </a:p>
          <a:p>
            <a:endParaRPr lang="en-US" dirty="0">
              <a:latin typeface="Arial Narrow" panose="020B0606020202030204" pitchFamily="34" charset="0"/>
            </a:endParaRPr>
          </a:p>
          <a:p>
            <a:endParaRPr lang="en-US" dirty="0">
              <a:latin typeface="Arial Narrow" panose="020B0606020202030204" pitchFamily="34" charset="0"/>
            </a:endParaRPr>
          </a:p>
        </p:txBody>
      </p:sp>
    </p:spTree>
    <p:extLst>
      <p:ext uri="{BB962C8B-B14F-4D97-AF65-F5344CB8AC3E}">
        <p14:creationId xmlns:p14="http://schemas.microsoft.com/office/powerpoint/2010/main" val="4493645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ABEF88-406E-4134-951C-5AB081BFEAB8}"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19</a:t>
            </a:fld>
            <a:endParaRPr lang="en-IN"/>
          </a:p>
        </p:txBody>
      </p:sp>
      <p:sp>
        <p:nvSpPr>
          <p:cNvPr id="8" name="Rectangle 6"/>
          <p:cNvSpPr>
            <a:spLocks noGrp="1" noChangeArrowheads="1"/>
          </p:cNvSpPr>
          <p:nvPr>
            <p:ph type="title"/>
          </p:nvPr>
        </p:nvSpPr>
        <p:spPr>
          <a:xfrm>
            <a:off x="1187624" y="260648"/>
            <a:ext cx="7796213" cy="992187"/>
          </a:xfrm>
        </p:spPr>
        <p:txBody>
          <a:bodyPr/>
          <a:lstStyle/>
          <a:p>
            <a:pPr algn="ctr"/>
            <a:r>
              <a:rPr lang="en-US" dirty="0">
                <a:solidFill>
                  <a:srgbClr val="002060"/>
                </a:solidFill>
              </a:rPr>
              <a:t>Complex Objects </a:t>
            </a:r>
          </a:p>
        </p:txBody>
      </p:sp>
      <p:sp>
        <p:nvSpPr>
          <p:cNvPr id="9" name="Rectangle 7"/>
          <p:cNvSpPr txBox="1">
            <a:spLocks noChangeArrowheads="1"/>
          </p:cNvSpPr>
          <p:nvPr/>
        </p:nvSpPr>
        <p:spPr>
          <a:xfrm>
            <a:off x="337447" y="1231198"/>
            <a:ext cx="8294687" cy="4572000"/>
          </a:xfrm>
          <a:prstGeom prst="rect">
            <a:avLst/>
          </a:prstGeom>
        </p:spPr>
        <p:txBody>
          <a:bodyPr vert="horz">
            <a:normAutofit fontScale="925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b="1" dirty="0">
                <a:solidFill>
                  <a:srgbClr val="C00000"/>
                </a:solidFill>
                <a:latin typeface="Arial Narrow" panose="020B0606020202030204" pitchFamily="34" charset="0"/>
              </a:rPr>
              <a:t>Unstructured complex object</a:t>
            </a:r>
            <a:r>
              <a:rPr lang="en-US" sz="2400" dirty="0">
                <a:solidFill>
                  <a:srgbClr val="C00000"/>
                </a:solidFill>
                <a:latin typeface="Arial Narrow" panose="020B0606020202030204" pitchFamily="34" charset="0"/>
              </a:rPr>
              <a:t>: </a:t>
            </a:r>
          </a:p>
          <a:p>
            <a:pPr lvl="1">
              <a:lnSpc>
                <a:spcPct val="150000"/>
              </a:lnSpc>
            </a:pPr>
            <a:r>
              <a:rPr lang="en-US" sz="2200" dirty="0">
                <a:latin typeface="Arial Narrow" panose="020B0606020202030204" pitchFamily="34" charset="0"/>
              </a:rPr>
              <a:t>These is provided by a DBMS and permits the storage and retrieval of large objects that are needed by the database application. </a:t>
            </a:r>
          </a:p>
          <a:p>
            <a:pPr>
              <a:lnSpc>
                <a:spcPct val="150000"/>
              </a:lnSpc>
            </a:pPr>
            <a:r>
              <a:rPr lang="en-US" sz="2400" dirty="0">
                <a:latin typeface="Arial Narrow" panose="020B0606020202030204" pitchFamily="34" charset="0"/>
              </a:rPr>
              <a:t>Typical examples of such objects are bitmap images and long text strings (such as documents); they are also known as binary large objects, or BLOBs for short. </a:t>
            </a:r>
          </a:p>
          <a:p>
            <a:pPr>
              <a:lnSpc>
                <a:spcPct val="150000"/>
              </a:lnSpc>
            </a:pPr>
            <a:r>
              <a:rPr lang="en-US" sz="2400" dirty="0">
                <a:latin typeface="Arial Narrow" panose="020B0606020202030204" pitchFamily="34" charset="0"/>
              </a:rPr>
              <a:t>This has been the standard way by which Relational DBMSs have dealt with supporting complex objects, leaving the operations on those objects outside the RDBMS. </a:t>
            </a:r>
          </a:p>
        </p:txBody>
      </p:sp>
    </p:spTree>
    <p:extLst>
      <p:ext uri="{BB962C8B-B14F-4D97-AF65-F5344CB8AC3E}">
        <p14:creationId xmlns:p14="http://schemas.microsoft.com/office/powerpoint/2010/main" val="1103928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85D473C-0270-4CBE-BF6C-D39AAC357211}"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2</a:t>
            </a:fld>
            <a:endParaRPr lang="en-IN"/>
          </a:p>
        </p:txBody>
      </p:sp>
      <p:sp>
        <p:nvSpPr>
          <p:cNvPr id="10" name="TextShape 1"/>
          <p:cNvSpPr txBox="1"/>
          <p:nvPr/>
        </p:nvSpPr>
        <p:spPr>
          <a:xfrm>
            <a:off x="1008000" y="159840"/>
            <a:ext cx="7796160" cy="992160"/>
          </a:xfrm>
          <a:prstGeom prst="rect">
            <a:avLst/>
          </a:prstGeom>
          <a:noFill/>
          <a:ln>
            <a:noFill/>
          </a:ln>
        </p:spPr>
        <p:txBody>
          <a:bodyPr lIns="90000" tIns="46800" rIns="90000" bIns="46800" anchor="b">
            <a:no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1" strike="noStrike" spc="-1" dirty="0">
                <a:solidFill>
                  <a:srgbClr val="002060"/>
                </a:solidFill>
                <a:latin typeface="Arial Narrow" panose="020B0606020202030204" pitchFamily="34" charset="0"/>
              </a:rPr>
              <a:t>      CONCEPTS OF OBJECT DATABASES</a:t>
            </a:r>
            <a:endParaRPr lang="en-IN" sz="3200" b="1" strike="noStrike" spc="-1" dirty="0">
              <a:solidFill>
                <a:srgbClr val="002060"/>
              </a:solidFill>
              <a:latin typeface="Arial Narrow" panose="020B0606020202030204" pitchFamily="34" charset="0"/>
            </a:endParaRPr>
          </a:p>
        </p:txBody>
      </p:sp>
      <p:sp>
        <p:nvSpPr>
          <p:cNvPr id="7" name="Rectangle 7"/>
          <p:cNvSpPr txBox="1">
            <a:spLocks noChangeArrowheads="1"/>
          </p:cNvSpPr>
          <p:nvPr/>
        </p:nvSpPr>
        <p:spPr>
          <a:xfrm>
            <a:off x="239713" y="1600200"/>
            <a:ext cx="8294687" cy="4572000"/>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nSpc>
                <a:spcPct val="150000"/>
              </a:lnSpc>
              <a:buNone/>
            </a:pPr>
            <a:r>
              <a:rPr lang="en-US" dirty="0">
                <a:latin typeface="Arial Narrow" panose="020B0606020202030204" pitchFamily="34" charset="0"/>
              </a:rPr>
              <a:t>1 Overview of O-O Concepts</a:t>
            </a:r>
          </a:p>
          <a:p>
            <a:pPr marL="0" indent="0">
              <a:lnSpc>
                <a:spcPct val="150000"/>
              </a:lnSpc>
              <a:buNone/>
            </a:pPr>
            <a:r>
              <a:rPr lang="en-US" dirty="0">
                <a:latin typeface="Arial Narrow" panose="020B0606020202030204" pitchFamily="34" charset="0"/>
              </a:rPr>
              <a:t>2 O-O Identity, Object Structure and Type Constructors</a:t>
            </a:r>
          </a:p>
          <a:p>
            <a:pPr marL="0" indent="0">
              <a:lnSpc>
                <a:spcPct val="150000"/>
              </a:lnSpc>
              <a:buNone/>
            </a:pPr>
            <a:r>
              <a:rPr lang="en-US" dirty="0">
                <a:latin typeface="Arial Narrow" panose="020B0606020202030204" pitchFamily="34" charset="0"/>
              </a:rPr>
              <a:t>3 Encapsulation of Operations, Methods and Persistence</a:t>
            </a:r>
          </a:p>
          <a:p>
            <a:pPr marL="0" indent="0">
              <a:lnSpc>
                <a:spcPct val="150000"/>
              </a:lnSpc>
              <a:buNone/>
            </a:pPr>
            <a:r>
              <a:rPr lang="en-US" dirty="0">
                <a:latin typeface="Arial Narrow" panose="020B0606020202030204" pitchFamily="34" charset="0"/>
              </a:rPr>
              <a:t>4 Type and Class Hierarchies and Inheritance</a:t>
            </a:r>
          </a:p>
          <a:p>
            <a:pPr marL="0" indent="0">
              <a:lnSpc>
                <a:spcPct val="150000"/>
              </a:lnSpc>
              <a:buNone/>
            </a:pPr>
            <a:r>
              <a:rPr lang="en-US" dirty="0">
                <a:latin typeface="Arial Narrow" panose="020B0606020202030204" pitchFamily="34" charset="0"/>
              </a:rPr>
              <a:t>5 Complex Objects</a:t>
            </a:r>
          </a:p>
          <a:p>
            <a:pPr marL="0" indent="0">
              <a:lnSpc>
                <a:spcPct val="150000"/>
              </a:lnSpc>
              <a:buNone/>
            </a:pPr>
            <a:r>
              <a:rPr lang="en-US" dirty="0">
                <a:latin typeface="Arial Narrow" panose="020B0606020202030204" pitchFamily="34" charset="0"/>
              </a:rPr>
              <a:t>6 Other O-O Concepts</a:t>
            </a:r>
          </a:p>
          <a:p>
            <a:pPr marL="0" indent="0">
              <a:lnSpc>
                <a:spcPct val="150000"/>
              </a:lnSpc>
              <a:buNone/>
            </a:pPr>
            <a:r>
              <a:rPr lang="en-US" dirty="0">
                <a:latin typeface="Arial Narrow" panose="020B0606020202030204" pitchFamily="34" charset="0"/>
              </a:rPr>
              <a:t>7 OODBMS</a:t>
            </a:r>
          </a:p>
        </p:txBody>
      </p:sp>
    </p:spTree>
    <p:extLst>
      <p:ext uri="{BB962C8B-B14F-4D97-AF65-F5344CB8AC3E}">
        <p14:creationId xmlns:p14="http://schemas.microsoft.com/office/powerpoint/2010/main" val="3976273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306EC0-6829-4030-8887-BE18F40631E0}"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20</a:t>
            </a:fld>
            <a:endParaRPr lang="en-IN"/>
          </a:p>
        </p:txBody>
      </p:sp>
      <p:sp>
        <p:nvSpPr>
          <p:cNvPr id="8" name="Rectangle 6"/>
          <p:cNvSpPr>
            <a:spLocks noGrp="1" noChangeArrowheads="1"/>
          </p:cNvSpPr>
          <p:nvPr>
            <p:ph type="title"/>
          </p:nvPr>
        </p:nvSpPr>
        <p:spPr>
          <a:xfrm>
            <a:off x="374904" y="25354"/>
            <a:ext cx="7796213" cy="992187"/>
          </a:xfrm>
        </p:spPr>
        <p:txBody>
          <a:bodyPr/>
          <a:lstStyle/>
          <a:p>
            <a:pPr algn="ctr"/>
            <a:r>
              <a:rPr lang="en-US" dirty="0">
                <a:solidFill>
                  <a:srgbClr val="002060"/>
                </a:solidFill>
                <a:latin typeface="Arial Narrow" panose="020B0606020202030204" pitchFamily="34" charset="0"/>
              </a:rPr>
              <a:t>Complex Objects </a:t>
            </a:r>
          </a:p>
        </p:txBody>
      </p:sp>
      <p:sp>
        <p:nvSpPr>
          <p:cNvPr id="9" name="Rectangle 7"/>
          <p:cNvSpPr txBox="1">
            <a:spLocks noChangeArrowheads="1"/>
          </p:cNvSpPr>
          <p:nvPr/>
        </p:nvSpPr>
        <p:spPr>
          <a:xfrm>
            <a:off x="146305" y="1143000"/>
            <a:ext cx="4281679" cy="4572000"/>
          </a:xfrm>
          <a:prstGeom prst="rect">
            <a:avLst/>
          </a:prstGeom>
        </p:spPr>
        <p:txBody>
          <a:bodyPr vert="horz">
            <a:normAutofit fontScale="850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a:solidFill>
                  <a:srgbClr val="C00000"/>
                </a:solidFill>
                <a:latin typeface="Arial Narrow" panose="020B0606020202030204" pitchFamily="34" charset="0"/>
              </a:rPr>
              <a:t>Structured complex object</a:t>
            </a:r>
            <a:r>
              <a:rPr lang="en-US" dirty="0">
                <a:solidFill>
                  <a:srgbClr val="C00000"/>
                </a:solidFill>
                <a:latin typeface="Arial Narrow" panose="020B0606020202030204" pitchFamily="34" charset="0"/>
              </a:rPr>
              <a:t>:</a:t>
            </a:r>
          </a:p>
          <a:p>
            <a:pPr lvl="1">
              <a:lnSpc>
                <a:spcPct val="150000"/>
              </a:lnSpc>
            </a:pPr>
            <a:r>
              <a:rPr lang="en-US" dirty="0">
                <a:latin typeface="Arial Narrow" panose="020B0606020202030204" pitchFamily="34" charset="0"/>
              </a:rPr>
              <a:t>This differs from an unstructured complex object in that the object’s structure is defined by repeated application of the type constructors provided by the OODBMS. </a:t>
            </a:r>
          </a:p>
          <a:p>
            <a:pPr lvl="1">
              <a:lnSpc>
                <a:spcPct val="150000"/>
              </a:lnSpc>
            </a:pPr>
            <a:r>
              <a:rPr lang="en-US" dirty="0">
                <a:latin typeface="Arial Narrow" panose="020B0606020202030204" pitchFamily="34" charset="0"/>
              </a:rPr>
              <a:t>Hence, the object structure is defined and known to the OODBMS.</a:t>
            </a:r>
          </a:p>
          <a:p>
            <a:pPr lvl="1">
              <a:lnSpc>
                <a:spcPct val="150000"/>
              </a:lnSpc>
            </a:pPr>
            <a:r>
              <a:rPr lang="en-US" dirty="0">
                <a:latin typeface="Arial Narrow" panose="020B0606020202030204" pitchFamily="34" charset="0"/>
              </a:rPr>
              <a:t>The OODBMS also defines methods or operations on it.</a:t>
            </a:r>
          </a:p>
          <a:p>
            <a:pPr>
              <a:lnSpc>
                <a:spcPct val="150000"/>
              </a:lnSpc>
            </a:pPr>
            <a:endParaRPr lang="en-US" dirty="0">
              <a:latin typeface="Arial Narrow" panose="020B0606020202030204" pitchFamily="34" charset="0"/>
            </a:endParaRPr>
          </a:p>
        </p:txBody>
      </p:sp>
      <p:pic>
        <p:nvPicPr>
          <p:cNvPr id="10" name="Picture 9"/>
          <p:cNvPicPr>
            <a:picLocks noChangeAspect="1"/>
          </p:cNvPicPr>
          <p:nvPr/>
        </p:nvPicPr>
        <p:blipFill>
          <a:blip r:embed="rId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304159" y="1452286"/>
            <a:ext cx="4156273" cy="3953427"/>
          </a:xfrm>
          <a:prstGeom prst="rect">
            <a:avLst/>
          </a:prstGeom>
        </p:spPr>
      </p:pic>
    </p:spTree>
    <p:extLst>
      <p:ext uri="{BB962C8B-B14F-4D97-AF65-F5344CB8AC3E}">
        <p14:creationId xmlns:p14="http://schemas.microsoft.com/office/powerpoint/2010/main" val="5673014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C133536-2475-47A6-B80D-104983BA2A05}"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21</a:t>
            </a:fld>
            <a:endParaRPr lang="en-IN"/>
          </a:p>
        </p:txBody>
      </p:sp>
      <p:sp>
        <p:nvSpPr>
          <p:cNvPr id="8" name="Rectangle 2"/>
          <p:cNvSpPr>
            <a:spLocks noGrp="1" noChangeArrowheads="1"/>
          </p:cNvSpPr>
          <p:nvPr>
            <p:ph type="title"/>
          </p:nvPr>
        </p:nvSpPr>
        <p:spPr>
          <a:xfrm>
            <a:off x="1187624" y="260648"/>
            <a:ext cx="7793037" cy="1143000"/>
          </a:xfrm>
        </p:spPr>
        <p:txBody>
          <a:bodyPr>
            <a:normAutofit fontScale="90000"/>
          </a:bodyPr>
          <a:lstStyle/>
          <a:p>
            <a:pPr algn="ctr"/>
            <a:r>
              <a:rPr lang="en-US" dirty="0">
                <a:solidFill>
                  <a:srgbClr val="002060"/>
                </a:solidFill>
                <a:latin typeface="Arial Narrow" panose="020B0606020202030204" pitchFamily="34" charset="0"/>
              </a:rPr>
              <a:t>What is Object Oriented Database? (OODB)</a:t>
            </a:r>
          </a:p>
        </p:txBody>
      </p:sp>
      <p:sp>
        <p:nvSpPr>
          <p:cNvPr id="9" name="Rectangle 3"/>
          <p:cNvSpPr txBox="1">
            <a:spLocks noChangeArrowheads="1"/>
          </p:cNvSpPr>
          <p:nvPr/>
        </p:nvSpPr>
        <p:spPr>
          <a:xfrm>
            <a:off x="603504" y="1628800"/>
            <a:ext cx="7772400" cy="4114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a:latin typeface="Arial Narrow" panose="020B0606020202030204" pitchFamily="34" charset="0"/>
              </a:rPr>
              <a:t>A database system that incorporates all the important object-oriented concepts</a:t>
            </a:r>
          </a:p>
          <a:p>
            <a:pPr>
              <a:lnSpc>
                <a:spcPct val="150000"/>
              </a:lnSpc>
            </a:pPr>
            <a:r>
              <a:rPr lang="en-US" dirty="0">
                <a:latin typeface="Arial Narrow" panose="020B0606020202030204" pitchFamily="34" charset="0"/>
              </a:rPr>
              <a:t>Some additional features</a:t>
            </a:r>
          </a:p>
          <a:p>
            <a:pPr lvl="1">
              <a:lnSpc>
                <a:spcPct val="150000"/>
              </a:lnSpc>
            </a:pPr>
            <a:r>
              <a:rPr lang="en-US" dirty="0">
                <a:latin typeface="Arial Narrow" panose="020B0606020202030204" pitchFamily="34" charset="0"/>
              </a:rPr>
              <a:t>Unique Object identifiers</a:t>
            </a:r>
          </a:p>
          <a:p>
            <a:pPr lvl="1">
              <a:lnSpc>
                <a:spcPct val="150000"/>
              </a:lnSpc>
            </a:pPr>
            <a:r>
              <a:rPr lang="en-US" dirty="0">
                <a:latin typeface="Arial Narrow" panose="020B0606020202030204" pitchFamily="34" charset="0"/>
              </a:rPr>
              <a:t>Persistent object handling </a:t>
            </a:r>
          </a:p>
        </p:txBody>
      </p:sp>
    </p:spTree>
    <p:extLst>
      <p:ext uri="{BB962C8B-B14F-4D97-AF65-F5344CB8AC3E}">
        <p14:creationId xmlns:p14="http://schemas.microsoft.com/office/powerpoint/2010/main" val="26286875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5B364E-1FE5-4E58-B31E-755B0D654E40}"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22</a:t>
            </a:fld>
            <a:endParaRPr lang="en-IN"/>
          </a:p>
        </p:txBody>
      </p:sp>
      <p:sp>
        <p:nvSpPr>
          <p:cNvPr id="8" name="Rectangle 2"/>
          <p:cNvSpPr>
            <a:spLocks noGrp="1" noChangeArrowheads="1"/>
          </p:cNvSpPr>
          <p:nvPr>
            <p:ph type="title"/>
          </p:nvPr>
        </p:nvSpPr>
        <p:spPr>
          <a:xfrm>
            <a:off x="603504" y="13218"/>
            <a:ext cx="7793037" cy="1143000"/>
          </a:xfrm>
        </p:spPr>
        <p:txBody>
          <a:bodyPr/>
          <a:lstStyle/>
          <a:p>
            <a:pPr algn="ctr"/>
            <a:r>
              <a:rPr lang="en-US" dirty="0">
                <a:solidFill>
                  <a:srgbClr val="002060"/>
                </a:solidFill>
                <a:latin typeface="Arial Narrow" panose="020B0606020202030204" pitchFamily="34" charset="0"/>
              </a:rPr>
              <a:t>Advantages of OODBS</a:t>
            </a:r>
          </a:p>
        </p:txBody>
      </p:sp>
      <p:sp>
        <p:nvSpPr>
          <p:cNvPr id="9" name="Rectangle 3"/>
          <p:cNvSpPr txBox="1">
            <a:spLocks noChangeArrowheads="1"/>
          </p:cNvSpPr>
          <p:nvPr/>
        </p:nvSpPr>
        <p:spPr>
          <a:xfrm>
            <a:off x="374904" y="1484784"/>
            <a:ext cx="7772400" cy="4114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a:latin typeface="Arial Narrow" panose="020B0606020202030204" pitchFamily="34" charset="0"/>
              </a:rPr>
              <a:t>Designer can specify the structure of objects and their behavior (methods)</a:t>
            </a:r>
          </a:p>
          <a:p>
            <a:pPr>
              <a:lnSpc>
                <a:spcPct val="150000"/>
              </a:lnSpc>
            </a:pPr>
            <a:r>
              <a:rPr lang="en-US" dirty="0">
                <a:latin typeface="Arial Narrow" panose="020B0606020202030204" pitchFamily="34" charset="0"/>
              </a:rPr>
              <a:t>Better interaction with object-oriented languages such as Java and C++</a:t>
            </a:r>
          </a:p>
          <a:p>
            <a:pPr>
              <a:lnSpc>
                <a:spcPct val="150000"/>
              </a:lnSpc>
            </a:pPr>
            <a:r>
              <a:rPr lang="en-US" dirty="0">
                <a:latin typeface="Arial Narrow" panose="020B0606020202030204" pitchFamily="34" charset="0"/>
              </a:rPr>
              <a:t>Definition of complex and user-defined types</a:t>
            </a:r>
          </a:p>
          <a:p>
            <a:pPr>
              <a:lnSpc>
                <a:spcPct val="150000"/>
              </a:lnSpc>
            </a:pPr>
            <a:r>
              <a:rPr lang="en-US" dirty="0">
                <a:latin typeface="Arial Narrow" panose="020B0606020202030204" pitchFamily="34" charset="0"/>
              </a:rPr>
              <a:t>Encapsulation of operations and user-defined methods</a:t>
            </a:r>
          </a:p>
        </p:txBody>
      </p:sp>
    </p:spTree>
    <p:extLst>
      <p:ext uri="{BB962C8B-B14F-4D97-AF65-F5344CB8AC3E}">
        <p14:creationId xmlns:p14="http://schemas.microsoft.com/office/powerpoint/2010/main" val="33823698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564D4DE-F434-4186-8FC7-4BB7358010D0}"/>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62D5929B-282B-453C-B76E-D6E5BB7BA13F}"/>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69FBDF14-564E-4023-A2DE-3E6A2C503106}"/>
              </a:ext>
            </a:extLst>
          </p:cNvPr>
          <p:cNvSpPr>
            <a:spLocks noGrp="1"/>
          </p:cNvSpPr>
          <p:nvPr>
            <p:ph type="sldNum" sz="quarter" idx="12"/>
          </p:nvPr>
        </p:nvSpPr>
        <p:spPr/>
        <p:txBody>
          <a:bodyPr/>
          <a:lstStyle/>
          <a:p>
            <a:fld id="{0E2B90DE-CA9C-452B-80F9-35262CC2B070}" type="slidenum">
              <a:rPr lang="en-IN" smtClean="0"/>
              <a:pPr/>
              <a:t>23</a:t>
            </a:fld>
            <a:endParaRPr lang="en-IN"/>
          </a:p>
        </p:txBody>
      </p:sp>
      <p:sp>
        <p:nvSpPr>
          <p:cNvPr id="8" name="Rectangle 3">
            <a:extLst>
              <a:ext uri="{FF2B5EF4-FFF2-40B4-BE49-F238E27FC236}">
                <a16:creationId xmlns:a16="http://schemas.microsoft.com/office/drawing/2014/main" xmlns="" id="{E0598210-9282-43A3-AF18-B8C62E283EFD}"/>
              </a:ext>
            </a:extLst>
          </p:cNvPr>
          <p:cNvSpPr txBox="1">
            <a:spLocks noChangeArrowheads="1"/>
          </p:cNvSpPr>
          <p:nvPr/>
        </p:nvSpPr>
        <p:spPr>
          <a:xfrm>
            <a:off x="755576" y="1412776"/>
            <a:ext cx="7010400" cy="4572000"/>
          </a:xfrm>
          <a:prstGeom prst="rect">
            <a:avLst/>
          </a:prstGeo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lvl="1">
              <a:spcBef>
                <a:spcPct val="60000"/>
              </a:spcBef>
            </a:pPr>
            <a:r>
              <a:rPr lang="en-US" altLang="en-US" sz="2800" dirty="0">
                <a:latin typeface="Arial Narrow" panose="020B0606020202030204" pitchFamily="34" charset="0"/>
              </a:rPr>
              <a:t>Lack of theoretical foundation.</a:t>
            </a:r>
          </a:p>
          <a:p>
            <a:pPr lvl="1">
              <a:spcBef>
                <a:spcPct val="60000"/>
              </a:spcBef>
            </a:pPr>
            <a:r>
              <a:rPr lang="en-US" altLang="en-US" sz="2800" dirty="0">
                <a:latin typeface="Arial Narrow" panose="020B0606020202030204" pitchFamily="34" charset="0"/>
              </a:rPr>
              <a:t>Lack of standard </a:t>
            </a:r>
            <a:r>
              <a:rPr lang="en-US" altLang="en-US" sz="2800" i="1" dirty="0">
                <a:latin typeface="Arial Narrow" panose="020B0606020202030204" pitchFamily="34" charset="0"/>
              </a:rPr>
              <a:t>ad hoc</a:t>
            </a:r>
            <a:r>
              <a:rPr lang="en-US" altLang="en-US" sz="2800" dirty="0">
                <a:latin typeface="Arial Narrow" panose="020B0606020202030204" pitchFamily="34" charset="0"/>
              </a:rPr>
              <a:t> query language.</a:t>
            </a:r>
          </a:p>
          <a:p>
            <a:pPr lvl="1">
              <a:spcBef>
                <a:spcPct val="60000"/>
              </a:spcBef>
            </a:pPr>
            <a:r>
              <a:rPr lang="en-US" altLang="en-US" sz="2800" dirty="0">
                <a:latin typeface="Arial Narrow" panose="020B0606020202030204" pitchFamily="34" charset="0"/>
              </a:rPr>
              <a:t>Lack of business data design and management tools.</a:t>
            </a:r>
          </a:p>
          <a:p>
            <a:pPr lvl="1">
              <a:spcBef>
                <a:spcPct val="60000"/>
              </a:spcBef>
            </a:pPr>
            <a:r>
              <a:rPr lang="en-US" altLang="en-US" sz="2800" dirty="0">
                <a:latin typeface="Arial Narrow" panose="020B0606020202030204" pitchFamily="34" charset="0"/>
              </a:rPr>
              <a:t>Lack of resources.</a:t>
            </a:r>
          </a:p>
        </p:txBody>
      </p:sp>
      <p:sp>
        <p:nvSpPr>
          <p:cNvPr id="9" name="Rectangle 2">
            <a:extLst>
              <a:ext uri="{FF2B5EF4-FFF2-40B4-BE49-F238E27FC236}">
                <a16:creationId xmlns:a16="http://schemas.microsoft.com/office/drawing/2014/main" xmlns="" id="{5AB3077B-CA56-46E7-8DA0-2521F54C9F5E}"/>
              </a:ext>
            </a:extLst>
          </p:cNvPr>
          <p:cNvSpPr>
            <a:spLocks noGrp="1" noChangeArrowheads="1"/>
          </p:cNvSpPr>
          <p:nvPr>
            <p:ph type="title"/>
          </p:nvPr>
        </p:nvSpPr>
        <p:spPr>
          <a:xfrm>
            <a:off x="603504" y="13218"/>
            <a:ext cx="7793037" cy="1143000"/>
          </a:xfrm>
        </p:spPr>
        <p:txBody>
          <a:bodyPr/>
          <a:lstStyle/>
          <a:p>
            <a:pPr algn="ctr"/>
            <a:r>
              <a:rPr lang="en-US" dirty="0">
                <a:solidFill>
                  <a:srgbClr val="002060"/>
                </a:solidFill>
                <a:latin typeface="Arial Narrow" panose="020B0606020202030204" pitchFamily="34" charset="0"/>
              </a:rPr>
              <a:t>Disadvantages of OODBS</a:t>
            </a:r>
          </a:p>
        </p:txBody>
      </p:sp>
    </p:spTree>
    <p:extLst>
      <p:ext uri="{BB962C8B-B14F-4D97-AF65-F5344CB8AC3E}">
        <p14:creationId xmlns:p14="http://schemas.microsoft.com/office/powerpoint/2010/main" val="388554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987B505A-3FD4-41E4-84E0-CDA65B443F37}"/>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19B74485-2F2F-4A8C-95A1-E259D1354B65}"/>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E8EF254F-F67A-4F50-9CF5-8C54054A190A}"/>
              </a:ext>
            </a:extLst>
          </p:cNvPr>
          <p:cNvSpPr>
            <a:spLocks noGrp="1"/>
          </p:cNvSpPr>
          <p:nvPr>
            <p:ph type="sldNum" sz="quarter" idx="12"/>
          </p:nvPr>
        </p:nvSpPr>
        <p:spPr/>
        <p:txBody>
          <a:bodyPr/>
          <a:lstStyle/>
          <a:p>
            <a:fld id="{0E2B90DE-CA9C-452B-80F9-35262CC2B070}" type="slidenum">
              <a:rPr lang="en-IN" smtClean="0"/>
              <a:pPr/>
              <a:t>24</a:t>
            </a:fld>
            <a:endParaRPr lang="en-IN"/>
          </a:p>
        </p:txBody>
      </p:sp>
      <p:sp>
        <p:nvSpPr>
          <p:cNvPr id="8" name="Rectangle 2">
            <a:extLst>
              <a:ext uri="{FF2B5EF4-FFF2-40B4-BE49-F238E27FC236}">
                <a16:creationId xmlns:a16="http://schemas.microsoft.com/office/drawing/2014/main" xmlns="" id="{C0EA78B0-EA80-4237-AEEF-362F4D6C3A45}"/>
              </a:ext>
            </a:extLst>
          </p:cNvPr>
          <p:cNvSpPr>
            <a:spLocks noGrp="1" noChangeArrowheads="1"/>
          </p:cNvSpPr>
          <p:nvPr>
            <p:ph type="title"/>
          </p:nvPr>
        </p:nvSpPr>
        <p:spPr>
          <a:xfrm>
            <a:off x="1221042" y="16227"/>
            <a:ext cx="7793037" cy="1143000"/>
          </a:xfrm>
        </p:spPr>
        <p:txBody>
          <a:bodyPr/>
          <a:lstStyle/>
          <a:p>
            <a:pPr algn="ctr"/>
            <a:r>
              <a:rPr lang="en-US" altLang="en-US" dirty="0">
                <a:solidFill>
                  <a:srgbClr val="002060"/>
                </a:solidFill>
                <a:latin typeface="Arial Narrow" panose="020B0606020202030204" pitchFamily="34" charset="0"/>
              </a:rPr>
              <a:t>Object Query Language (OQL)</a:t>
            </a:r>
          </a:p>
        </p:txBody>
      </p:sp>
      <p:sp>
        <p:nvSpPr>
          <p:cNvPr id="9" name="Rectangle 3">
            <a:extLst>
              <a:ext uri="{FF2B5EF4-FFF2-40B4-BE49-F238E27FC236}">
                <a16:creationId xmlns:a16="http://schemas.microsoft.com/office/drawing/2014/main" xmlns="" id="{B24F5972-D23D-4E99-AD83-892917933DE1}"/>
              </a:ext>
            </a:extLst>
          </p:cNvPr>
          <p:cNvSpPr txBox="1">
            <a:spLocks noChangeArrowheads="1"/>
          </p:cNvSpPr>
          <p:nvPr/>
        </p:nvSpPr>
        <p:spPr>
          <a:xfrm>
            <a:off x="685800" y="1168557"/>
            <a:ext cx="7772400" cy="32004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90000"/>
              </a:lnSpc>
            </a:pPr>
            <a:r>
              <a:rPr lang="en-US" altLang="en-US" dirty="0">
                <a:latin typeface="Arial Narrow" panose="020B0606020202030204" pitchFamily="34" charset="0"/>
              </a:rPr>
              <a:t>Declarative query language</a:t>
            </a:r>
          </a:p>
          <a:p>
            <a:pPr lvl="1">
              <a:lnSpc>
                <a:spcPct val="90000"/>
              </a:lnSpc>
            </a:pPr>
            <a:r>
              <a:rPr lang="en-US" altLang="en-US" dirty="0">
                <a:latin typeface="Arial Narrow" panose="020B0606020202030204" pitchFamily="34" charset="0"/>
              </a:rPr>
              <a:t>Not computationally complete</a:t>
            </a:r>
          </a:p>
          <a:p>
            <a:pPr>
              <a:lnSpc>
                <a:spcPct val="90000"/>
              </a:lnSpc>
            </a:pPr>
            <a:r>
              <a:rPr lang="en-US" altLang="en-US" dirty="0">
                <a:latin typeface="Arial Narrow" panose="020B0606020202030204" pitchFamily="34" charset="0"/>
              </a:rPr>
              <a:t>Syntax based on SQL (select, from, where)</a:t>
            </a:r>
          </a:p>
          <a:p>
            <a:pPr>
              <a:lnSpc>
                <a:spcPct val="90000"/>
              </a:lnSpc>
            </a:pPr>
            <a:r>
              <a:rPr lang="en-US" altLang="en-US" dirty="0">
                <a:latin typeface="Arial Narrow" panose="020B0606020202030204" pitchFamily="34" charset="0"/>
              </a:rPr>
              <a:t>Additional flexibility (queries with user defined operators and types)</a:t>
            </a:r>
          </a:p>
        </p:txBody>
      </p:sp>
      <p:sp>
        <p:nvSpPr>
          <p:cNvPr id="10" name="Rectangle 3">
            <a:extLst>
              <a:ext uri="{FF2B5EF4-FFF2-40B4-BE49-F238E27FC236}">
                <a16:creationId xmlns:a16="http://schemas.microsoft.com/office/drawing/2014/main" xmlns="" id="{BB44F572-D1DA-44A8-9232-1F55C5DC7DCA}"/>
              </a:ext>
            </a:extLst>
          </p:cNvPr>
          <p:cNvSpPr txBox="1">
            <a:spLocks noChangeArrowheads="1"/>
          </p:cNvSpPr>
          <p:nvPr/>
        </p:nvSpPr>
        <p:spPr>
          <a:xfrm>
            <a:off x="762000" y="3212976"/>
            <a:ext cx="8382000" cy="4495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buClr>
                <a:schemeClr val="tx1"/>
              </a:buClr>
              <a:buFontTx/>
              <a:buNone/>
            </a:pPr>
            <a:r>
              <a:rPr lang="en-US" altLang="en-US" dirty="0">
                <a:solidFill>
                  <a:srgbClr val="C00000"/>
                </a:solidFill>
              </a:rPr>
              <a:t>The following is a sample query </a:t>
            </a:r>
          </a:p>
          <a:p>
            <a:pPr>
              <a:buClr>
                <a:schemeClr val="tx1"/>
              </a:buClr>
              <a:buFontTx/>
              <a:buNone/>
            </a:pPr>
            <a:r>
              <a:rPr lang="en-US" altLang="en-US" dirty="0">
                <a:solidFill>
                  <a:srgbClr val="C00000"/>
                </a:solidFill>
              </a:rPr>
              <a:t>	“what are the names of the black product?” </a:t>
            </a:r>
          </a:p>
          <a:p>
            <a:pPr>
              <a:buClr>
                <a:schemeClr val="tx1"/>
              </a:buClr>
              <a:buFont typeface="Symbol" panose="05050102010706020507" pitchFamily="18" charset="2"/>
              <a:buNone/>
            </a:pPr>
            <a:r>
              <a:rPr lang="en-US" altLang="en-US" b="1" dirty="0">
                <a:solidFill>
                  <a:srgbClr val="C00000"/>
                </a:solidFill>
              </a:rPr>
              <a:t>Select distinct</a:t>
            </a:r>
            <a:r>
              <a:rPr lang="en-US" altLang="en-US" dirty="0">
                <a:solidFill>
                  <a:srgbClr val="C00000"/>
                </a:solidFill>
              </a:rPr>
              <a:t> p.name</a:t>
            </a:r>
          </a:p>
          <a:p>
            <a:pPr>
              <a:buClr>
                <a:schemeClr val="tx1"/>
              </a:buClr>
              <a:buFont typeface="Symbol" panose="05050102010706020507" pitchFamily="18" charset="2"/>
              <a:buNone/>
            </a:pPr>
            <a:r>
              <a:rPr lang="en-US" altLang="en-US" b="1" dirty="0">
                <a:solidFill>
                  <a:srgbClr val="C00000"/>
                </a:solidFill>
              </a:rPr>
              <a:t>From </a:t>
            </a:r>
            <a:r>
              <a:rPr lang="en-US" altLang="en-US" dirty="0">
                <a:solidFill>
                  <a:srgbClr val="C00000"/>
                </a:solidFill>
              </a:rPr>
              <a:t>products p</a:t>
            </a:r>
          </a:p>
          <a:p>
            <a:pPr>
              <a:buClr>
                <a:schemeClr val="tx1"/>
              </a:buClr>
              <a:buFont typeface="Symbol" panose="05050102010706020507" pitchFamily="18" charset="2"/>
              <a:buNone/>
            </a:pPr>
            <a:r>
              <a:rPr lang="en-US" altLang="en-US" b="1" dirty="0">
                <a:solidFill>
                  <a:srgbClr val="C00000"/>
                </a:solidFill>
              </a:rPr>
              <a:t>Where </a:t>
            </a:r>
            <a:r>
              <a:rPr lang="en-US" altLang="en-US" dirty="0" err="1">
                <a:solidFill>
                  <a:srgbClr val="C00000"/>
                </a:solidFill>
              </a:rPr>
              <a:t>p.color</a:t>
            </a:r>
            <a:r>
              <a:rPr lang="en-US" altLang="en-US" dirty="0">
                <a:solidFill>
                  <a:srgbClr val="C00000"/>
                </a:solidFill>
              </a:rPr>
              <a:t> = “black”</a:t>
            </a:r>
          </a:p>
          <a:p>
            <a:pPr lvl="1">
              <a:buClr>
                <a:schemeClr val="tx1"/>
              </a:buClr>
              <a:buFont typeface="Symbol" panose="05050102010706020507" pitchFamily="18" charset="2"/>
              <a:buChar char="Þ"/>
            </a:pPr>
            <a:r>
              <a:rPr lang="en-US" altLang="en-US" dirty="0">
                <a:solidFill>
                  <a:srgbClr val="C00000"/>
                </a:solidFill>
              </a:rPr>
              <a:t>Valid in both SQL and OQL, but results are different.</a:t>
            </a:r>
          </a:p>
        </p:txBody>
      </p:sp>
    </p:spTree>
    <p:extLst>
      <p:ext uri="{BB962C8B-B14F-4D97-AF65-F5344CB8AC3E}">
        <p14:creationId xmlns:p14="http://schemas.microsoft.com/office/powerpoint/2010/main" val="14358952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98AF54D0-D5C4-4D38-9C95-3C2ECAA69251}"/>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DEA41C12-E3FC-4529-A351-1FD2893C5AD0}"/>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27EC1082-CA12-49B6-B003-F7F19C376BE1}"/>
              </a:ext>
            </a:extLst>
          </p:cNvPr>
          <p:cNvSpPr>
            <a:spLocks noGrp="1"/>
          </p:cNvSpPr>
          <p:nvPr>
            <p:ph type="sldNum" sz="quarter" idx="12"/>
          </p:nvPr>
        </p:nvSpPr>
        <p:spPr/>
        <p:txBody>
          <a:bodyPr/>
          <a:lstStyle/>
          <a:p>
            <a:fld id="{0E2B90DE-CA9C-452B-80F9-35262CC2B070}" type="slidenum">
              <a:rPr lang="en-IN" smtClean="0"/>
              <a:pPr/>
              <a:t>25</a:t>
            </a:fld>
            <a:endParaRPr lang="en-IN"/>
          </a:p>
        </p:txBody>
      </p:sp>
      <p:sp>
        <p:nvSpPr>
          <p:cNvPr id="8" name="Rectangle 2">
            <a:extLst>
              <a:ext uri="{FF2B5EF4-FFF2-40B4-BE49-F238E27FC236}">
                <a16:creationId xmlns:a16="http://schemas.microsoft.com/office/drawing/2014/main" xmlns="" id="{5FF73329-C3F9-47D3-94CB-61695804CEEE}"/>
              </a:ext>
            </a:extLst>
          </p:cNvPr>
          <p:cNvSpPr>
            <a:spLocks noGrp="1" noChangeArrowheads="1"/>
          </p:cNvSpPr>
          <p:nvPr>
            <p:ph type="title"/>
          </p:nvPr>
        </p:nvSpPr>
        <p:spPr>
          <a:xfrm>
            <a:off x="605938" y="175727"/>
            <a:ext cx="7793037" cy="741344"/>
          </a:xfrm>
        </p:spPr>
        <p:txBody>
          <a:bodyPr>
            <a:normAutofit fontScale="90000"/>
          </a:bodyPr>
          <a:lstStyle/>
          <a:p>
            <a:pPr algn="ctr"/>
            <a:r>
              <a:rPr lang="en-US" altLang="en-US" dirty="0">
                <a:solidFill>
                  <a:srgbClr val="002060"/>
                </a:solidFill>
                <a:latin typeface="Arial Narrow" panose="020B0606020202030204" pitchFamily="34" charset="0"/>
              </a:rPr>
              <a:t>Result of the query </a:t>
            </a:r>
          </a:p>
        </p:txBody>
      </p:sp>
      <p:graphicFrame>
        <p:nvGraphicFramePr>
          <p:cNvPr id="9" name="Group 3">
            <a:extLst>
              <a:ext uri="{FF2B5EF4-FFF2-40B4-BE49-F238E27FC236}">
                <a16:creationId xmlns:a16="http://schemas.microsoft.com/office/drawing/2014/main" xmlns="" id="{F2266C74-8CE9-467E-A68E-D460BFFECCF9}"/>
              </a:ext>
            </a:extLst>
          </p:cNvPr>
          <p:cNvGraphicFramePr>
            <a:graphicFrameLocks noGrp="1"/>
          </p:cNvGraphicFramePr>
          <p:nvPr>
            <p:ph idx="1"/>
            <p:extLst>
              <p:ext uri="{D42A27DB-BD31-4B8C-83A1-F6EECF244321}">
                <p14:modId xmlns:p14="http://schemas.microsoft.com/office/powerpoint/2010/main" val="3597192410"/>
              </p:ext>
            </p:extLst>
          </p:nvPr>
        </p:nvGraphicFramePr>
        <p:xfrm>
          <a:off x="1979712" y="917071"/>
          <a:ext cx="5840703" cy="1584960"/>
        </p:xfrm>
        <a:graphic>
          <a:graphicData uri="http://schemas.openxmlformats.org/drawingml/2006/table">
            <a:tbl>
              <a:tblPr/>
              <a:tblGrid>
                <a:gridCol w="1717854">
                  <a:extLst>
                    <a:ext uri="{9D8B030D-6E8A-4147-A177-3AD203B41FA5}">
                      <a16:colId xmlns:a16="http://schemas.microsoft.com/office/drawing/2014/main" xmlns="" val="389509527"/>
                    </a:ext>
                  </a:extLst>
                </a:gridCol>
                <a:gridCol w="2175948">
                  <a:extLst>
                    <a:ext uri="{9D8B030D-6E8A-4147-A177-3AD203B41FA5}">
                      <a16:colId xmlns:a16="http://schemas.microsoft.com/office/drawing/2014/main" xmlns="" val="3192964551"/>
                    </a:ext>
                  </a:extLst>
                </a:gridCol>
                <a:gridCol w="1946901">
                  <a:extLst>
                    <a:ext uri="{9D8B030D-6E8A-4147-A177-3AD203B41FA5}">
                      <a16:colId xmlns:a16="http://schemas.microsoft.com/office/drawing/2014/main" xmlns="" val="1451694256"/>
                    </a:ext>
                  </a:extLst>
                </a:gridCol>
              </a:tblGrid>
              <a:tr h="3127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Tahoma" panose="020B0604030504040204" pitchFamily="34" charset="0"/>
                        </a:rPr>
                        <a:t>Product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Color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56497625"/>
                  </a:ext>
                </a:extLst>
              </a:tr>
              <a:tr h="2587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Ford Mustang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Black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49837322"/>
                  </a:ext>
                </a:extLst>
              </a:tr>
              <a:tr h="3127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Tahoma" panose="020B0604030504040204" pitchFamily="34" charset="0"/>
                        </a:rPr>
                        <a:t>Toyota Celica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Green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06198706"/>
                  </a:ext>
                </a:extLst>
              </a:tr>
              <a:tr h="1809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Tahoma" panose="020B0604030504040204" pitchFamily="34" charset="0"/>
                        </a:rPr>
                        <a:t>Mercedes SLK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Tahoma" panose="020B0604030504040204" pitchFamily="34" charset="0"/>
                        </a:rPr>
                        <a:t>Black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49343882"/>
                  </a:ext>
                </a:extLst>
              </a:tr>
            </a:tbl>
          </a:graphicData>
        </a:graphic>
      </p:graphicFrame>
      <p:sp>
        <p:nvSpPr>
          <p:cNvPr id="10" name="Text Box 35">
            <a:extLst>
              <a:ext uri="{FF2B5EF4-FFF2-40B4-BE49-F238E27FC236}">
                <a16:creationId xmlns:a16="http://schemas.microsoft.com/office/drawing/2014/main" xmlns="" id="{93B8F993-30C5-4803-B87E-AA9DFC245323}"/>
              </a:ext>
            </a:extLst>
          </p:cNvPr>
          <p:cNvSpPr txBox="1">
            <a:spLocks noChangeArrowheads="1"/>
          </p:cNvSpPr>
          <p:nvPr/>
        </p:nvSpPr>
        <p:spPr bwMode="auto">
          <a:xfrm>
            <a:off x="298705" y="1158240"/>
            <a:ext cx="16810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dirty="0">
                <a:latin typeface="Times New Roman" panose="02020603050405020304" pitchFamily="18" charset="0"/>
              </a:rPr>
              <a:t>Original table</a:t>
            </a:r>
          </a:p>
        </p:txBody>
      </p:sp>
      <p:sp>
        <p:nvSpPr>
          <p:cNvPr id="12" name="Text Box 25">
            <a:extLst>
              <a:ext uri="{FF2B5EF4-FFF2-40B4-BE49-F238E27FC236}">
                <a16:creationId xmlns:a16="http://schemas.microsoft.com/office/drawing/2014/main" xmlns="" id="{34A8D568-C5D4-4561-8DFA-29C8D1E228F9}"/>
              </a:ext>
            </a:extLst>
          </p:cNvPr>
          <p:cNvSpPr txBox="1">
            <a:spLocks noChangeArrowheads="1"/>
          </p:cNvSpPr>
          <p:nvPr/>
        </p:nvSpPr>
        <p:spPr bwMode="auto">
          <a:xfrm>
            <a:off x="2742377" y="3032189"/>
            <a:ext cx="47244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latin typeface="Times New Roman" panose="02020603050405020304" pitchFamily="18" charset="0"/>
              </a:rPr>
              <a:t>- The statement queries a relational database. </a:t>
            </a:r>
          </a:p>
          <a:p>
            <a:pPr>
              <a:spcBef>
                <a:spcPct val="50000"/>
              </a:spcBef>
            </a:pPr>
            <a:r>
              <a:rPr lang="en-US" altLang="en-US" dirty="0">
                <a:latin typeface="Times New Roman" panose="02020603050405020304" pitchFamily="18" charset="0"/>
              </a:rPr>
              <a:t>=&gt; Returns a table with rows.</a:t>
            </a:r>
          </a:p>
          <a:p>
            <a:pPr>
              <a:spcBef>
                <a:spcPct val="50000"/>
              </a:spcBef>
              <a:buFontTx/>
              <a:buChar char="-"/>
            </a:pPr>
            <a:endParaRPr lang="en-US" altLang="en-US" dirty="0">
              <a:latin typeface="Times New Roman" panose="02020603050405020304" pitchFamily="18" charset="0"/>
            </a:endParaRPr>
          </a:p>
        </p:txBody>
      </p:sp>
      <p:graphicFrame>
        <p:nvGraphicFramePr>
          <p:cNvPr id="14" name="Group 36">
            <a:extLst>
              <a:ext uri="{FF2B5EF4-FFF2-40B4-BE49-F238E27FC236}">
                <a16:creationId xmlns:a16="http://schemas.microsoft.com/office/drawing/2014/main" xmlns="" id="{5671013D-722C-4103-BC1D-FF994DB070EF}"/>
              </a:ext>
            </a:extLst>
          </p:cNvPr>
          <p:cNvGraphicFramePr>
            <a:graphicFrameLocks noGrp="1"/>
          </p:cNvGraphicFramePr>
          <p:nvPr>
            <p:extLst>
              <p:ext uri="{D42A27DB-BD31-4B8C-83A1-F6EECF244321}">
                <p14:modId xmlns:p14="http://schemas.microsoft.com/office/powerpoint/2010/main" val="3806565733"/>
              </p:ext>
            </p:extLst>
          </p:nvPr>
        </p:nvGraphicFramePr>
        <p:xfrm>
          <a:off x="380177" y="2881695"/>
          <a:ext cx="2286000" cy="1158240"/>
        </p:xfrm>
        <a:graphic>
          <a:graphicData uri="http://schemas.openxmlformats.org/drawingml/2006/table">
            <a:tbl>
              <a:tblPr/>
              <a:tblGrid>
                <a:gridCol w="2286000">
                  <a:extLst>
                    <a:ext uri="{9D8B030D-6E8A-4147-A177-3AD203B41FA5}">
                      <a16:colId xmlns:a16="http://schemas.microsoft.com/office/drawing/2014/main" xmlns="" val="22343149"/>
                    </a:ext>
                  </a:extLst>
                </a:gridCol>
              </a:tblGrid>
              <a:tr h="348804">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rgbClr val="C00000"/>
                          </a:solidFill>
                          <a:effectLst/>
                          <a:latin typeface="Arial Narrow" panose="020B0606020202030204" pitchFamily="34" charset="0"/>
                        </a:rPr>
                        <a:t>Name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4538105"/>
                  </a:ext>
                </a:extLst>
              </a:tr>
              <a:tr h="68365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rgbClr val="C00000"/>
                          </a:solidFill>
                          <a:effectLst/>
                          <a:latin typeface="Arial Narrow" panose="020B0606020202030204" pitchFamily="34" charset="0"/>
                        </a:rPr>
                        <a:t>Ford Mustang</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dirty="0">
                          <a:ln>
                            <a:noFill/>
                          </a:ln>
                          <a:solidFill>
                            <a:srgbClr val="C00000"/>
                          </a:solidFill>
                          <a:effectLst/>
                          <a:latin typeface="Arial Narrow" panose="020B0606020202030204" pitchFamily="34" charset="0"/>
                        </a:rPr>
                        <a:t>Mercedes SLK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935430683"/>
                  </a:ext>
                </a:extLst>
              </a:tr>
            </a:tbl>
          </a:graphicData>
        </a:graphic>
      </p:graphicFrame>
      <p:sp>
        <p:nvSpPr>
          <p:cNvPr id="16" name="Rectangle 34">
            <a:extLst>
              <a:ext uri="{FF2B5EF4-FFF2-40B4-BE49-F238E27FC236}">
                <a16:creationId xmlns:a16="http://schemas.microsoft.com/office/drawing/2014/main" xmlns="" id="{11FAF5FA-8003-4DD7-B8F1-755E15DCF3ED}"/>
              </a:ext>
            </a:extLst>
          </p:cNvPr>
          <p:cNvSpPr>
            <a:spLocks noChangeArrowheads="1"/>
          </p:cNvSpPr>
          <p:nvPr/>
        </p:nvSpPr>
        <p:spPr bwMode="auto">
          <a:xfrm>
            <a:off x="369426" y="2550888"/>
            <a:ext cx="1752600" cy="237409"/>
          </a:xfrm>
          <a:prstGeom prst="rect">
            <a:avLst/>
          </a:prstGeom>
          <a:solidFill>
            <a:srgbClr val="002060"/>
          </a:solidFill>
          <a:ln>
            <a:noFill/>
          </a:ln>
          <a:effec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fontAlgn="base">
              <a:spcBef>
                <a:spcPct val="0"/>
              </a:spcBef>
              <a:spcAft>
                <a:spcPct val="0"/>
              </a:spcAft>
              <a:defRPr sz="4400">
                <a:solidFill>
                  <a:schemeClr val="tx2"/>
                </a:solidFill>
                <a:latin typeface="Tahoma" panose="020B0604030504040204" pitchFamily="34" charset="0"/>
              </a:defRPr>
            </a:lvl6pPr>
            <a:lvl7pPr marL="914400" fontAlgn="base">
              <a:spcBef>
                <a:spcPct val="0"/>
              </a:spcBef>
              <a:spcAft>
                <a:spcPct val="0"/>
              </a:spcAft>
              <a:defRPr sz="4400">
                <a:solidFill>
                  <a:schemeClr val="tx2"/>
                </a:solidFill>
                <a:latin typeface="Tahoma" panose="020B0604030504040204" pitchFamily="34" charset="0"/>
              </a:defRPr>
            </a:lvl7pPr>
            <a:lvl8pPr marL="1371600" fontAlgn="base">
              <a:spcBef>
                <a:spcPct val="0"/>
              </a:spcBef>
              <a:spcAft>
                <a:spcPct val="0"/>
              </a:spcAft>
              <a:defRPr sz="4400">
                <a:solidFill>
                  <a:schemeClr val="tx2"/>
                </a:solidFill>
                <a:latin typeface="Tahoma" panose="020B0604030504040204" pitchFamily="34" charset="0"/>
              </a:defRPr>
            </a:lvl8pPr>
            <a:lvl9pPr marL="1828800" fontAlgn="base">
              <a:spcBef>
                <a:spcPct val="0"/>
              </a:spcBef>
              <a:spcAft>
                <a:spcPct val="0"/>
              </a:spcAft>
              <a:defRPr sz="4400">
                <a:solidFill>
                  <a:schemeClr val="tx2"/>
                </a:solidFill>
                <a:latin typeface="Tahoma" panose="020B0604030504040204" pitchFamily="34" charset="0"/>
              </a:defRPr>
            </a:lvl9pPr>
          </a:lstStyle>
          <a:p>
            <a:r>
              <a:rPr lang="en-US" altLang="en-US" sz="2400" dirty="0">
                <a:solidFill>
                  <a:schemeClr val="bg1"/>
                </a:solidFill>
              </a:rPr>
              <a:t>Result-SQL</a:t>
            </a:r>
          </a:p>
        </p:txBody>
      </p:sp>
      <p:sp>
        <p:nvSpPr>
          <p:cNvPr id="23" name="Text Box 25">
            <a:extLst>
              <a:ext uri="{FF2B5EF4-FFF2-40B4-BE49-F238E27FC236}">
                <a16:creationId xmlns:a16="http://schemas.microsoft.com/office/drawing/2014/main" xmlns="" id="{BB27829F-5AAD-46D6-A802-DEFE9505AE76}"/>
              </a:ext>
            </a:extLst>
          </p:cNvPr>
          <p:cNvSpPr txBox="1">
            <a:spLocks noChangeArrowheads="1"/>
          </p:cNvSpPr>
          <p:nvPr/>
        </p:nvSpPr>
        <p:spPr bwMode="auto">
          <a:xfrm>
            <a:off x="5599877" y="4864630"/>
            <a:ext cx="29718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latin typeface="Times New Roman" panose="02020603050405020304" pitchFamily="18" charset="0"/>
              </a:rPr>
              <a:t>- The statement queries a object-oriented database</a:t>
            </a:r>
          </a:p>
          <a:p>
            <a:pPr>
              <a:spcBef>
                <a:spcPct val="50000"/>
              </a:spcBef>
            </a:pPr>
            <a:r>
              <a:rPr lang="en-US" altLang="en-US" dirty="0">
                <a:latin typeface="Times New Roman" panose="02020603050405020304" pitchFamily="18" charset="0"/>
              </a:rPr>
              <a:t>=&gt; Returns a collection of objects.</a:t>
            </a:r>
          </a:p>
          <a:p>
            <a:pPr>
              <a:spcBef>
                <a:spcPct val="50000"/>
              </a:spcBef>
              <a:buFontTx/>
              <a:buChar char="-"/>
            </a:pPr>
            <a:endParaRPr lang="en-US" altLang="en-US" dirty="0">
              <a:latin typeface="Times New Roman" panose="02020603050405020304" pitchFamily="18" charset="0"/>
            </a:endParaRPr>
          </a:p>
        </p:txBody>
      </p:sp>
      <p:graphicFrame>
        <p:nvGraphicFramePr>
          <p:cNvPr id="24" name="Group 26">
            <a:extLst>
              <a:ext uri="{FF2B5EF4-FFF2-40B4-BE49-F238E27FC236}">
                <a16:creationId xmlns:a16="http://schemas.microsoft.com/office/drawing/2014/main" xmlns="" id="{E5AB2D2C-60CE-42CA-923C-626708941A00}"/>
              </a:ext>
            </a:extLst>
          </p:cNvPr>
          <p:cNvGraphicFramePr>
            <a:graphicFrameLocks noGrp="1"/>
          </p:cNvGraphicFramePr>
          <p:nvPr>
            <p:extLst>
              <p:ext uri="{D42A27DB-BD31-4B8C-83A1-F6EECF244321}">
                <p14:modId xmlns:p14="http://schemas.microsoft.com/office/powerpoint/2010/main" val="1158053526"/>
              </p:ext>
            </p:extLst>
          </p:nvPr>
        </p:nvGraphicFramePr>
        <p:xfrm>
          <a:off x="533400" y="4953000"/>
          <a:ext cx="2286000" cy="1066800"/>
        </p:xfrm>
        <a:graphic>
          <a:graphicData uri="http://schemas.openxmlformats.org/drawingml/2006/table">
            <a:tbl>
              <a:tblPr/>
              <a:tblGrid>
                <a:gridCol w="2286000">
                  <a:extLst>
                    <a:ext uri="{9D8B030D-6E8A-4147-A177-3AD203B41FA5}">
                      <a16:colId xmlns:a16="http://schemas.microsoft.com/office/drawing/2014/main" xmlns="" val="3235836983"/>
                    </a:ext>
                  </a:extLst>
                </a:gridCol>
              </a:tblGrid>
              <a:tr h="533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Arial Narrow" panose="020B0606020202030204" pitchFamily="34" charset="0"/>
                        </a:rPr>
                        <a:t>String</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00818648"/>
                  </a:ext>
                </a:extLst>
              </a:tr>
              <a:tr h="533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Arial Narrow" panose="020B0606020202030204" pitchFamily="34" charset="0"/>
                        </a:rPr>
                        <a:t>Ford Mustang</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58548481"/>
                  </a:ext>
                </a:extLst>
              </a:tr>
            </a:tbl>
          </a:graphicData>
        </a:graphic>
      </p:graphicFrame>
      <p:sp>
        <p:nvSpPr>
          <p:cNvPr id="25" name="Rectangle 34">
            <a:extLst>
              <a:ext uri="{FF2B5EF4-FFF2-40B4-BE49-F238E27FC236}">
                <a16:creationId xmlns:a16="http://schemas.microsoft.com/office/drawing/2014/main" xmlns="" id="{D3DF33EF-C0E7-4038-B024-3AD0ACB6A548}"/>
              </a:ext>
            </a:extLst>
          </p:cNvPr>
          <p:cNvSpPr>
            <a:spLocks noChangeArrowheads="1"/>
          </p:cNvSpPr>
          <p:nvPr/>
        </p:nvSpPr>
        <p:spPr bwMode="auto">
          <a:xfrm>
            <a:off x="457200" y="4381500"/>
            <a:ext cx="1752600" cy="381000"/>
          </a:xfrm>
          <a:prstGeom prst="rect">
            <a:avLst/>
          </a:prstGeom>
          <a:solidFill>
            <a:srgbClr val="002060"/>
          </a:solidFill>
          <a:ln>
            <a:noFill/>
          </a:ln>
          <a:effectLst/>
        </p:spPr>
        <p:txBody>
          <a:bodyPr anchor="ctr"/>
          <a:lstStyle>
            <a:lvl1pPr>
              <a:defRPr sz="4400">
                <a:solidFill>
                  <a:schemeClr val="tx2"/>
                </a:solidFill>
                <a:latin typeface="Tahoma" panose="020B0604030504040204" pitchFamily="34" charset="0"/>
              </a:defRPr>
            </a:lvl1pPr>
            <a:lvl2pPr>
              <a:defRPr sz="4400">
                <a:solidFill>
                  <a:schemeClr val="tx2"/>
                </a:solidFill>
                <a:latin typeface="Tahoma" panose="020B0604030504040204" pitchFamily="34" charset="0"/>
              </a:defRPr>
            </a:lvl2pPr>
            <a:lvl3pPr>
              <a:defRPr sz="4400">
                <a:solidFill>
                  <a:schemeClr val="tx2"/>
                </a:solidFill>
                <a:latin typeface="Tahoma" panose="020B0604030504040204" pitchFamily="34" charset="0"/>
              </a:defRPr>
            </a:lvl3pPr>
            <a:lvl4pPr>
              <a:defRPr sz="4400">
                <a:solidFill>
                  <a:schemeClr val="tx2"/>
                </a:solidFill>
                <a:latin typeface="Tahoma" panose="020B0604030504040204" pitchFamily="34" charset="0"/>
              </a:defRPr>
            </a:lvl4pPr>
            <a:lvl5pPr>
              <a:defRPr sz="4400">
                <a:solidFill>
                  <a:schemeClr val="tx2"/>
                </a:solidFill>
                <a:latin typeface="Tahoma" panose="020B0604030504040204" pitchFamily="34" charset="0"/>
              </a:defRPr>
            </a:lvl5pPr>
            <a:lvl6pPr marL="457200" fontAlgn="base">
              <a:spcBef>
                <a:spcPct val="0"/>
              </a:spcBef>
              <a:spcAft>
                <a:spcPct val="0"/>
              </a:spcAft>
              <a:defRPr sz="4400">
                <a:solidFill>
                  <a:schemeClr val="tx2"/>
                </a:solidFill>
                <a:latin typeface="Tahoma" panose="020B0604030504040204" pitchFamily="34" charset="0"/>
              </a:defRPr>
            </a:lvl6pPr>
            <a:lvl7pPr marL="914400" fontAlgn="base">
              <a:spcBef>
                <a:spcPct val="0"/>
              </a:spcBef>
              <a:spcAft>
                <a:spcPct val="0"/>
              </a:spcAft>
              <a:defRPr sz="4400">
                <a:solidFill>
                  <a:schemeClr val="tx2"/>
                </a:solidFill>
                <a:latin typeface="Tahoma" panose="020B0604030504040204" pitchFamily="34" charset="0"/>
              </a:defRPr>
            </a:lvl7pPr>
            <a:lvl8pPr marL="1371600" fontAlgn="base">
              <a:spcBef>
                <a:spcPct val="0"/>
              </a:spcBef>
              <a:spcAft>
                <a:spcPct val="0"/>
              </a:spcAft>
              <a:defRPr sz="4400">
                <a:solidFill>
                  <a:schemeClr val="tx2"/>
                </a:solidFill>
                <a:latin typeface="Tahoma" panose="020B0604030504040204" pitchFamily="34" charset="0"/>
              </a:defRPr>
            </a:lvl8pPr>
            <a:lvl9pPr marL="1828800" fontAlgn="base">
              <a:spcBef>
                <a:spcPct val="0"/>
              </a:spcBef>
              <a:spcAft>
                <a:spcPct val="0"/>
              </a:spcAft>
              <a:defRPr sz="4400">
                <a:solidFill>
                  <a:schemeClr val="tx2"/>
                </a:solidFill>
                <a:latin typeface="Tahoma" panose="020B0604030504040204" pitchFamily="34" charset="0"/>
              </a:defRPr>
            </a:lvl9pPr>
          </a:lstStyle>
          <a:p>
            <a:r>
              <a:rPr lang="en-US" altLang="en-US" sz="2400" dirty="0">
                <a:solidFill>
                  <a:schemeClr val="bg1"/>
                </a:solidFill>
              </a:rPr>
              <a:t>Result-OQL</a:t>
            </a:r>
          </a:p>
        </p:txBody>
      </p:sp>
      <p:graphicFrame>
        <p:nvGraphicFramePr>
          <p:cNvPr id="26" name="Group 51">
            <a:extLst>
              <a:ext uri="{FF2B5EF4-FFF2-40B4-BE49-F238E27FC236}">
                <a16:creationId xmlns:a16="http://schemas.microsoft.com/office/drawing/2014/main" xmlns="" id="{FC20703E-B440-49DB-B3C1-AF0BA8DF8DA8}"/>
              </a:ext>
            </a:extLst>
          </p:cNvPr>
          <p:cNvGraphicFramePr>
            <a:graphicFrameLocks/>
          </p:cNvGraphicFramePr>
          <p:nvPr>
            <p:extLst>
              <p:ext uri="{D42A27DB-BD31-4B8C-83A1-F6EECF244321}">
                <p14:modId xmlns:p14="http://schemas.microsoft.com/office/powerpoint/2010/main" val="4159060489"/>
              </p:ext>
            </p:extLst>
          </p:nvPr>
        </p:nvGraphicFramePr>
        <p:xfrm>
          <a:off x="2971800" y="4953000"/>
          <a:ext cx="2286000" cy="1066800"/>
        </p:xfrm>
        <a:graphic>
          <a:graphicData uri="http://schemas.openxmlformats.org/drawingml/2006/table">
            <a:tbl>
              <a:tblPr/>
              <a:tblGrid>
                <a:gridCol w="2286000">
                  <a:extLst>
                    <a:ext uri="{9D8B030D-6E8A-4147-A177-3AD203B41FA5}">
                      <a16:colId xmlns:a16="http://schemas.microsoft.com/office/drawing/2014/main" xmlns="" val="2675305346"/>
                    </a:ext>
                  </a:extLst>
                </a:gridCol>
              </a:tblGrid>
              <a:tr h="533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Tahoma" panose="020B0604030504040204" pitchFamily="34" charset="0"/>
                        </a:rPr>
                        <a:t>String</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48690293"/>
                  </a:ext>
                </a:extLst>
              </a:tr>
              <a:tr h="5334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Tahoma" panose="020B0604030504040204" pitchFamily="34" charset="0"/>
                        </a:rPr>
                        <a:t>Mercedes SLK</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53506061"/>
                  </a:ext>
                </a:extLst>
              </a:tr>
            </a:tbl>
          </a:graphicData>
        </a:graphic>
      </p:graphicFrame>
      <p:sp>
        <p:nvSpPr>
          <p:cNvPr id="27" name="Rectangle 52">
            <a:extLst>
              <a:ext uri="{FF2B5EF4-FFF2-40B4-BE49-F238E27FC236}">
                <a16:creationId xmlns:a16="http://schemas.microsoft.com/office/drawing/2014/main" xmlns="" id="{AE663F49-FFED-4E82-8EA5-C3489291C7B8}"/>
              </a:ext>
            </a:extLst>
          </p:cNvPr>
          <p:cNvSpPr>
            <a:spLocks noChangeArrowheads="1"/>
          </p:cNvSpPr>
          <p:nvPr/>
        </p:nvSpPr>
        <p:spPr bwMode="auto">
          <a:xfrm>
            <a:off x="457200" y="4876800"/>
            <a:ext cx="4876800" cy="1219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0126049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90AA3C5B-C689-4758-A427-C4C1B4C9C17E}"/>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09484AA3-E666-4A34-A33E-C4A5093C6A1E}"/>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0B950A1F-9CBA-4E1D-9C47-8784452A9B95}"/>
              </a:ext>
            </a:extLst>
          </p:cNvPr>
          <p:cNvSpPr>
            <a:spLocks noGrp="1"/>
          </p:cNvSpPr>
          <p:nvPr>
            <p:ph type="sldNum" sz="quarter" idx="12"/>
          </p:nvPr>
        </p:nvSpPr>
        <p:spPr/>
        <p:txBody>
          <a:bodyPr/>
          <a:lstStyle/>
          <a:p>
            <a:fld id="{0E2B90DE-CA9C-452B-80F9-35262CC2B070}" type="slidenum">
              <a:rPr lang="en-IN" smtClean="0"/>
              <a:pPr/>
              <a:t>26</a:t>
            </a:fld>
            <a:endParaRPr lang="en-IN"/>
          </a:p>
        </p:txBody>
      </p:sp>
      <p:graphicFrame>
        <p:nvGraphicFramePr>
          <p:cNvPr id="8" name="Group 4">
            <a:extLst>
              <a:ext uri="{FF2B5EF4-FFF2-40B4-BE49-F238E27FC236}">
                <a16:creationId xmlns:a16="http://schemas.microsoft.com/office/drawing/2014/main" xmlns="" id="{68160476-D1ED-420A-9F7F-051A758C6F90}"/>
              </a:ext>
            </a:extLst>
          </p:cNvPr>
          <p:cNvGraphicFramePr>
            <a:graphicFrameLocks/>
          </p:cNvGraphicFramePr>
          <p:nvPr>
            <p:extLst>
              <p:ext uri="{D42A27DB-BD31-4B8C-83A1-F6EECF244321}">
                <p14:modId xmlns:p14="http://schemas.microsoft.com/office/powerpoint/2010/main" val="2445601056"/>
              </p:ext>
            </p:extLst>
          </p:nvPr>
        </p:nvGraphicFramePr>
        <p:xfrm>
          <a:off x="1403648" y="3790950"/>
          <a:ext cx="6096000" cy="1414272"/>
        </p:xfrm>
        <a:graphic>
          <a:graphicData uri="http://schemas.openxmlformats.org/drawingml/2006/table">
            <a:tbl>
              <a:tblPr/>
              <a:tblGrid>
                <a:gridCol w="3048000">
                  <a:extLst>
                    <a:ext uri="{9D8B030D-6E8A-4147-A177-3AD203B41FA5}">
                      <a16:colId xmlns:a16="http://schemas.microsoft.com/office/drawing/2014/main" xmlns="" val="3767196567"/>
                    </a:ext>
                  </a:extLst>
                </a:gridCol>
                <a:gridCol w="3048000">
                  <a:extLst>
                    <a:ext uri="{9D8B030D-6E8A-4147-A177-3AD203B41FA5}">
                      <a16:colId xmlns:a16="http://schemas.microsoft.com/office/drawing/2014/main" xmlns="" val="165159859"/>
                    </a:ext>
                  </a:extLst>
                </a:gridCol>
              </a:tblGrid>
              <a:tr h="2365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a:ln>
                            <a:noFill/>
                          </a:ln>
                          <a:solidFill>
                            <a:srgbClr val="C00000"/>
                          </a:solidFill>
                          <a:effectLst/>
                          <a:latin typeface="Tahoma" panose="020B0604030504040204" pitchFamily="34" charset="0"/>
                        </a:rPr>
                        <a:t>OQL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cell3D prstMaterial="dkEdge">
                      <a:bevel w="77470" h="12700" prst="softRound"/>
                      <a:lightRig rig="flood" dir="t"/>
                    </a:cell3D>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a:ln>
                            <a:noFill/>
                          </a:ln>
                          <a:solidFill>
                            <a:srgbClr val="C00000"/>
                          </a:solidFill>
                          <a:effectLst/>
                          <a:latin typeface="Tahoma" panose="020B0604030504040204" pitchFamily="34" charset="0"/>
                        </a:rPr>
                        <a:t>SQL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cell3D prstMaterial="dkEdge">
                      <a:bevel w="77470" h="12700" prst="softRound"/>
                      <a:lightRig rig="flood" dir="t"/>
                    </a:cell3D>
                    <a:noFill/>
                  </a:tcPr>
                </a:tc>
                <a:extLst>
                  <a:ext uri="{0D108BD9-81ED-4DB2-BD59-A6C34878D82A}">
                    <a16:rowId xmlns:a16="http://schemas.microsoft.com/office/drawing/2014/main" xmlns="" val="1213468735"/>
                  </a:ext>
                </a:extLst>
              </a:tr>
              <a:tr h="52546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a:ln>
                            <a:noFill/>
                          </a:ln>
                          <a:solidFill>
                            <a:srgbClr val="C00000"/>
                          </a:solidFill>
                          <a:effectLst/>
                          <a:latin typeface="Tahoma" panose="020B0604030504040204" pitchFamily="34" charset="0"/>
                        </a:rPr>
                        <a:t>Object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a:ln>
                            <a:noFill/>
                          </a:ln>
                          <a:solidFill>
                            <a:srgbClr val="C00000"/>
                          </a:solidFill>
                          <a:effectLst/>
                          <a:latin typeface="Tahoma" panose="020B0604030504040204" pitchFamily="34" charset="0"/>
                        </a:rPr>
                        <a:t>Collection of objects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cell3D prstMaterial="dkEdge">
                      <a:bevel w="77470" h="12700" prst="softRound"/>
                      <a:lightRig rig="flood" dir="t"/>
                    </a:cell3D>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Tahoma" panose="020B0604030504040204" pitchFamily="34" charset="0"/>
                        </a:rPr>
                        <a:t>Tuple</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400" b="0" i="0" u="none" strike="noStrike" cap="none" normalizeH="0" baseline="0" dirty="0">
                          <a:ln>
                            <a:noFill/>
                          </a:ln>
                          <a:solidFill>
                            <a:srgbClr val="C00000"/>
                          </a:solidFill>
                          <a:effectLst/>
                          <a:latin typeface="Tahoma" panose="020B0604030504040204" pitchFamily="34" charset="0"/>
                        </a:rPr>
                        <a:t>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cell3D prstMaterial="dkEdge">
                      <a:bevel w="77470" h="12700" prst="softRound"/>
                      <a:lightRig rig="flood" dir="t"/>
                    </a:cell3D>
                    <a:noFill/>
                  </a:tcPr>
                </a:tc>
                <a:extLst>
                  <a:ext uri="{0D108BD9-81ED-4DB2-BD59-A6C34878D82A}">
                    <a16:rowId xmlns:a16="http://schemas.microsoft.com/office/drawing/2014/main" xmlns="" val="1889652508"/>
                  </a:ext>
                </a:extLst>
              </a:tr>
            </a:tbl>
          </a:graphicData>
        </a:graphic>
      </p:graphicFrame>
      <p:sp>
        <p:nvSpPr>
          <p:cNvPr id="9" name="Rectangle 2">
            <a:extLst>
              <a:ext uri="{FF2B5EF4-FFF2-40B4-BE49-F238E27FC236}">
                <a16:creationId xmlns:a16="http://schemas.microsoft.com/office/drawing/2014/main" xmlns="" id="{AE2E36EE-9632-4082-A863-763C0820A3C6}"/>
              </a:ext>
            </a:extLst>
          </p:cNvPr>
          <p:cNvSpPr txBox="1">
            <a:spLocks noChangeArrowheads="1"/>
          </p:cNvSpPr>
          <p:nvPr/>
        </p:nvSpPr>
        <p:spPr bwMode="auto">
          <a:xfrm>
            <a:off x="919471" y="61012"/>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algn="ctr"/>
            <a:r>
              <a:rPr lang="en-US" altLang="en-US" dirty="0">
                <a:solidFill>
                  <a:srgbClr val="002060"/>
                </a:solidFill>
                <a:latin typeface="Arial Narrow" panose="020B0606020202030204" pitchFamily="34" charset="0"/>
              </a:rPr>
              <a:t>Comparison </a:t>
            </a:r>
          </a:p>
        </p:txBody>
      </p:sp>
      <p:sp>
        <p:nvSpPr>
          <p:cNvPr id="10" name="Rectangle 3">
            <a:extLst>
              <a:ext uri="{FF2B5EF4-FFF2-40B4-BE49-F238E27FC236}">
                <a16:creationId xmlns:a16="http://schemas.microsoft.com/office/drawing/2014/main" xmlns="" id="{9CC8ED4C-1613-4B82-A6BD-750BE271171E}"/>
              </a:ext>
            </a:extLst>
          </p:cNvPr>
          <p:cNvSpPr txBox="1">
            <a:spLocks noChangeArrowheads="1"/>
          </p:cNvSpPr>
          <p:nvPr/>
        </p:nvSpPr>
        <p:spPr bwMode="auto">
          <a:xfrm>
            <a:off x="603504" y="1219200"/>
            <a:ext cx="74676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tx2"/>
              </a:buClr>
              <a:buFont typeface="Wingdings" panose="05000000000000000000" pitchFamily="2" charset="2"/>
              <a:buChar char="§"/>
            </a:pPr>
            <a:r>
              <a:rPr lang="en-US" altLang="en-US" sz="2800" dirty="0">
                <a:latin typeface="Arial Narrow" panose="020B0606020202030204" pitchFamily="34" charset="0"/>
              </a:rPr>
              <a:t>Queries look very similar in SQL and OQL, sometimes they are the same</a:t>
            </a:r>
          </a:p>
          <a:p>
            <a:pPr>
              <a:lnSpc>
                <a:spcPct val="150000"/>
              </a:lnSpc>
              <a:buClr>
                <a:schemeClr val="tx2"/>
              </a:buClr>
              <a:buFont typeface="Wingdings" panose="05000000000000000000" pitchFamily="2" charset="2"/>
              <a:buChar char="§"/>
            </a:pPr>
            <a:r>
              <a:rPr lang="en-US" altLang="en-US" sz="2800" dirty="0">
                <a:latin typeface="Arial Narrow" panose="020B0606020202030204" pitchFamily="34" charset="0"/>
              </a:rPr>
              <a:t>In fact, the results they give are very different </a:t>
            </a:r>
          </a:p>
          <a:p>
            <a:pPr>
              <a:lnSpc>
                <a:spcPct val="150000"/>
              </a:lnSpc>
              <a:buClr>
                <a:schemeClr val="tx1"/>
              </a:buClr>
              <a:buFontTx/>
              <a:buNone/>
            </a:pPr>
            <a:endParaRPr lang="en-US" altLang="en-US" sz="2800" dirty="0">
              <a:latin typeface="Arial Narrow" panose="020B0606020202030204" pitchFamily="34" charset="0"/>
            </a:endParaRPr>
          </a:p>
          <a:p>
            <a:pPr algn="ctr">
              <a:lnSpc>
                <a:spcPct val="150000"/>
              </a:lnSpc>
              <a:buClr>
                <a:schemeClr val="tx1"/>
              </a:buClr>
              <a:buFontTx/>
              <a:buNone/>
            </a:pPr>
            <a:r>
              <a:rPr lang="en-US" altLang="en-US" sz="2800" dirty="0">
                <a:latin typeface="Arial Narrow" panose="020B0606020202030204" pitchFamily="34" charset="0"/>
              </a:rPr>
              <a:t>Query returns:</a:t>
            </a:r>
          </a:p>
          <a:p>
            <a:pPr>
              <a:lnSpc>
                <a:spcPct val="150000"/>
              </a:lnSpc>
            </a:pPr>
            <a:endParaRPr lang="en-US" altLang="en-US" sz="2800" dirty="0">
              <a:latin typeface="Arial Narrow" panose="020B0606020202030204" pitchFamily="34" charset="0"/>
            </a:endParaRPr>
          </a:p>
        </p:txBody>
      </p:sp>
    </p:spTree>
    <p:extLst>
      <p:ext uri="{BB962C8B-B14F-4D97-AF65-F5344CB8AC3E}">
        <p14:creationId xmlns:p14="http://schemas.microsoft.com/office/powerpoint/2010/main" val="12883021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64463B3-A316-4182-83F2-447FD349122D}"/>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4E70F7F6-EE21-4BC6-854F-05C109FFFBD8}"/>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2765F943-F176-4AA1-9D90-E469AFA3F274}"/>
              </a:ext>
            </a:extLst>
          </p:cNvPr>
          <p:cNvSpPr>
            <a:spLocks noGrp="1"/>
          </p:cNvSpPr>
          <p:nvPr>
            <p:ph type="sldNum" sz="quarter" idx="12"/>
          </p:nvPr>
        </p:nvSpPr>
        <p:spPr/>
        <p:txBody>
          <a:bodyPr/>
          <a:lstStyle/>
          <a:p>
            <a:fld id="{0E2B90DE-CA9C-452B-80F9-35262CC2B070}" type="slidenum">
              <a:rPr lang="en-IN" smtClean="0"/>
              <a:pPr/>
              <a:t>27</a:t>
            </a:fld>
            <a:endParaRPr lang="en-IN"/>
          </a:p>
        </p:txBody>
      </p:sp>
      <p:sp>
        <p:nvSpPr>
          <p:cNvPr id="9" name="Rectangle 2">
            <a:extLst>
              <a:ext uri="{FF2B5EF4-FFF2-40B4-BE49-F238E27FC236}">
                <a16:creationId xmlns:a16="http://schemas.microsoft.com/office/drawing/2014/main" xmlns="" id="{B75C4D24-4FFA-4A36-ABC2-2DECFCACD0B7}"/>
              </a:ext>
            </a:extLst>
          </p:cNvPr>
          <p:cNvSpPr txBox="1">
            <a:spLocks noChangeArrowheads="1"/>
          </p:cNvSpPr>
          <p:nvPr/>
        </p:nvSpPr>
        <p:spPr bwMode="auto">
          <a:xfrm>
            <a:off x="820368" y="-90264"/>
            <a:ext cx="779303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anose="020B0604030504040204" pitchFamily="34" charset="0"/>
              </a:defRPr>
            </a:lvl2pPr>
            <a:lvl3pPr algn="l" rtl="0" fontAlgn="base">
              <a:spcBef>
                <a:spcPct val="0"/>
              </a:spcBef>
              <a:spcAft>
                <a:spcPct val="0"/>
              </a:spcAft>
              <a:defRPr sz="4400">
                <a:solidFill>
                  <a:schemeClr val="tx2"/>
                </a:solidFill>
                <a:latin typeface="Tahoma" panose="020B0604030504040204" pitchFamily="34" charset="0"/>
              </a:defRPr>
            </a:lvl3pPr>
            <a:lvl4pPr algn="l" rtl="0" fontAlgn="base">
              <a:spcBef>
                <a:spcPct val="0"/>
              </a:spcBef>
              <a:spcAft>
                <a:spcPct val="0"/>
              </a:spcAft>
              <a:defRPr sz="4400">
                <a:solidFill>
                  <a:schemeClr val="tx2"/>
                </a:solidFill>
                <a:latin typeface="Tahoma" panose="020B0604030504040204" pitchFamily="34" charset="0"/>
              </a:defRPr>
            </a:lvl4pPr>
            <a:lvl5pPr algn="l" rtl="0" fontAlgn="base">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a:lstStyle>
          <a:p>
            <a:pPr algn="ctr"/>
            <a:r>
              <a:rPr lang="en-US" altLang="en-US" dirty="0">
                <a:solidFill>
                  <a:srgbClr val="002060"/>
                </a:solidFill>
                <a:latin typeface="Arial Narrow" panose="020B0606020202030204" pitchFamily="34" charset="0"/>
              </a:rPr>
              <a:t>SQL3 “Object-oriented SQL”</a:t>
            </a:r>
          </a:p>
        </p:txBody>
      </p:sp>
      <p:sp>
        <p:nvSpPr>
          <p:cNvPr id="11" name="Rectangle 3">
            <a:extLst>
              <a:ext uri="{FF2B5EF4-FFF2-40B4-BE49-F238E27FC236}">
                <a16:creationId xmlns:a16="http://schemas.microsoft.com/office/drawing/2014/main" xmlns="" id="{EE3CF113-9D02-4196-BA39-BD6A0337C29F}"/>
              </a:ext>
            </a:extLst>
          </p:cNvPr>
          <p:cNvSpPr txBox="1">
            <a:spLocks noChangeArrowheads="1"/>
          </p:cNvSpPr>
          <p:nvPr/>
        </p:nvSpPr>
        <p:spPr bwMode="auto">
          <a:xfrm>
            <a:off x="147723" y="1371600"/>
            <a:ext cx="9144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fontAlgn="base">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fontAlgn="base">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Arial Narrow" panose="020B0606020202030204" pitchFamily="34" charset="0"/>
              </a:rPr>
              <a:t>Foundation for several OO database management systems – ORACLE8, DB2, </a:t>
            </a:r>
            <a:r>
              <a:rPr lang="en-US" altLang="en-US" sz="2400" dirty="0" err="1">
                <a:latin typeface="Arial Narrow" panose="020B0606020202030204" pitchFamily="34" charset="0"/>
              </a:rPr>
              <a:t>etc</a:t>
            </a:r>
            <a:endParaRPr lang="en-US" altLang="en-US" sz="2400" dirty="0">
              <a:latin typeface="Arial Narrow" panose="020B0606020202030204" pitchFamily="34" charset="0"/>
            </a:endParaRPr>
          </a:p>
          <a:p>
            <a:pPr>
              <a:lnSpc>
                <a:spcPct val="150000"/>
              </a:lnSpc>
            </a:pPr>
            <a:r>
              <a:rPr lang="en-US" altLang="en-US" sz="2400" dirty="0">
                <a:latin typeface="Arial Narrow" panose="020B0606020202030204" pitchFamily="34" charset="0"/>
              </a:rPr>
              <a:t>New features – “relational” &amp; “Object oriented”</a:t>
            </a:r>
          </a:p>
          <a:p>
            <a:pPr>
              <a:lnSpc>
                <a:spcPct val="150000"/>
              </a:lnSpc>
            </a:pPr>
            <a:r>
              <a:rPr lang="en-US" altLang="en-US" sz="2400" dirty="0">
                <a:latin typeface="Arial Narrow" panose="020B0606020202030204" pitchFamily="34" charset="0"/>
              </a:rPr>
              <a:t>Relational Features – new data types, new predicates, enhanced semantics, additional security and an active database</a:t>
            </a:r>
          </a:p>
          <a:p>
            <a:pPr>
              <a:lnSpc>
                <a:spcPct val="150000"/>
              </a:lnSpc>
            </a:pPr>
            <a:r>
              <a:rPr lang="en-US" altLang="en-US" sz="2400" dirty="0">
                <a:latin typeface="Arial Narrow" panose="020B0606020202030204" pitchFamily="34" charset="0"/>
              </a:rPr>
              <a:t>Object Oriented Features – support for functions and procedures</a:t>
            </a:r>
          </a:p>
          <a:p>
            <a:pPr>
              <a:lnSpc>
                <a:spcPct val="150000"/>
              </a:lnSpc>
            </a:pPr>
            <a:endParaRPr lang="en-US" altLang="en-US" sz="2400" dirty="0">
              <a:latin typeface="Arial Narrow" panose="020B0606020202030204" pitchFamily="34" charset="0"/>
            </a:endParaRPr>
          </a:p>
        </p:txBody>
      </p:sp>
    </p:spTree>
    <p:extLst>
      <p:ext uri="{BB962C8B-B14F-4D97-AF65-F5344CB8AC3E}">
        <p14:creationId xmlns:p14="http://schemas.microsoft.com/office/powerpoint/2010/main" val="3637410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90EA0A15-2C73-4A3D-BEC8-7B029326A79A}"/>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F88AD310-8200-4139-ACB4-70EBBE6E54B5}"/>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76E26F69-8421-4597-906F-EAFC82F2F45C}"/>
              </a:ext>
            </a:extLst>
          </p:cNvPr>
          <p:cNvSpPr>
            <a:spLocks noGrp="1"/>
          </p:cNvSpPr>
          <p:nvPr>
            <p:ph type="sldNum" sz="quarter" idx="12"/>
          </p:nvPr>
        </p:nvSpPr>
        <p:spPr/>
        <p:txBody>
          <a:bodyPr/>
          <a:lstStyle/>
          <a:p>
            <a:fld id="{0E2B90DE-CA9C-452B-80F9-35262CC2B070}" type="slidenum">
              <a:rPr lang="en-IN" smtClean="0"/>
              <a:pPr/>
              <a:t>28</a:t>
            </a:fld>
            <a:endParaRPr lang="en-IN"/>
          </a:p>
        </p:txBody>
      </p:sp>
      <p:sp>
        <p:nvSpPr>
          <p:cNvPr id="9" name="TextBox 8">
            <a:extLst>
              <a:ext uri="{FF2B5EF4-FFF2-40B4-BE49-F238E27FC236}">
                <a16:creationId xmlns:a16="http://schemas.microsoft.com/office/drawing/2014/main" xmlns="" id="{E81D4542-84F6-4A6A-91F7-CB706AC94EB6}"/>
              </a:ext>
            </a:extLst>
          </p:cNvPr>
          <p:cNvSpPr txBox="1"/>
          <p:nvPr/>
        </p:nvSpPr>
        <p:spPr>
          <a:xfrm>
            <a:off x="207095" y="1052736"/>
            <a:ext cx="8568952" cy="1323439"/>
          </a:xfrm>
          <a:prstGeom prst="rect">
            <a:avLst/>
          </a:prstGeom>
          <a:noFill/>
        </p:spPr>
        <p:txBody>
          <a:bodyPr wrap="square">
            <a:spAutoFit/>
          </a:bodyPr>
          <a:lstStyle/>
          <a:p>
            <a:pPr algn="ctr"/>
            <a:r>
              <a:rPr lang="en-IN" sz="4000" b="1" dirty="0">
                <a:solidFill>
                  <a:srgbClr val="002060"/>
                </a:solidFill>
                <a:latin typeface="Arial Narrow" panose="020B0606020202030204" pitchFamily="34" charset="0"/>
              </a:rPr>
              <a:t>Emerging Database Technologies and Application</a:t>
            </a:r>
          </a:p>
        </p:txBody>
      </p:sp>
      <p:sp>
        <p:nvSpPr>
          <p:cNvPr id="10" name="Rectangle 3">
            <a:extLst>
              <a:ext uri="{FF2B5EF4-FFF2-40B4-BE49-F238E27FC236}">
                <a16:creationId xmlns:a16="http://schemas.microsoft.com/office/drawing/2014/main" xmlns="" id="{712782E3-6A99-4D8F-8569-CE539FE97595}"/>
              </a:ext>
            </a:extLst>
          </p:cNvPr>
          <p:cNvSpPr txBox="1">
            <a:spLocks noChangeArrowheads="1"/>
          </p:cNvSpPr>
          <p:nvPr/>
        </p:nvSpPr>
        <p:spPr>
          <a:xfrm>
            <a:off x="424656" y="2376175"/>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dirty="0">
                <a:latin typeface="Arial Narrow" panose="020B0606020202030204" pitchFamily="34" charset="0"/>
              </a:rPr>
              <a:t>1 Mobile Databases</a:t>
            </a:r>
          </a:p>
          <a:p>
            <a:pPr>
              <a:lnSpc>
                <a:spcPct val="150000"/>
              </a:lnSpc>
            </a:pPr>
            <a:r>
              <a:rPr lang="en-US" altLang="en-US" dirty="0">
                <a:latin typeface="Arial Narrow" panose="020B0606020202030204" pitchFamily="34" charset="0"/>
              </a:rPr>
              <a:t>2 Multimedia Databases</a:t>
            </a:r>
          </a:p>
          <a:p>
            <a:pPr>
              <a:lnSpc>
                <a:spcPct val="150000"/>
              </a:lnSpc>
            </a:pPr>
            <a:r>
              <a:rPr lang="en-US" altLang="en-US" dirty="0">
                <a:latin typeface="Arial Narrow" panose="020B0606020202030204" pitchFamily="34" charset="0"/>
              </a:rPr>
              <a:t>3 Geographic Information Systems</a:t>
            </a:r>
          </a:p>
          <a:p>
            <a:pPr>
              <a:lnSpc>
                <a:spcPct val="150000"/>
              </a:lnSpc>
            </a:pPr>
            <a:r>
              <a:rPr lang="en-US" altLang="en-US" dirty="0">
                <a:latin typeface="Arial Narrow" panose="020B0606020202030204" pitchFamily="34" charset="0"/>
              </a:rPr>
              <a:t>4 GENOME Data Management</a:t>
            </a:r>
          </a:p>
          <a:p>
            <a:pPr>
              <a:lnSpc>
                <a:spcPct val="150000"/>
              </a:lnSpc>
            </a:pPr>
            <a:endParaRPr lang="en-US" altLang="en-US" dirty="0">
              <a:latin typeface="Arial Narrow" panose="020B0606020202030204" pitchFamily="34" charset="0"/>
            </a:endParaRPr>
          </a:p>
        </p:txBody>
      </p:sp>
    </p:spTree>
    <p:extLst>
      <p:ext uri="{BB962C8B-B14F-4D97-AF65-F5344CB8AC3E}">
        <p14:creationId xmlns:p14="http://schemas.microsoft.com/office/powerpoint/2010/main" val="32156722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44FC37EE-580F-45FD-A275-0B8C38698DA0}"/>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76A0BB4D-6011-4B84-8F5D-35BE127D1632}"/>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8BDCCCBC-C56A-47E2-A7FE-83DF234A094C}"/>
              </a:ext>
            </a:extLst>
          </p:cNvPr>
          <p:cNvSpPr>
            <a:spLocks noGrp="1"/>
          </p:cNvSpPr>
          <p:nvPr>
            <p:ph type="sldNum" sz="quarter" idx="12"/>
          </p:nvPr>
        </p:nvSpPr>
        <p:spPr/>
        <p:txBody>
          <a:bodyPr/>
          <a:lstStyle/>
          <a:p>
            <a:fld id="{0E2B90DE-CA9C-452B-80F9-35262CC2B070}" type="slidenum">
              <a:rPr lang="en-IN" smtClean="0"/>
              <a:pPr/>
              <a:t>29</a:t>
            </a:fld>
            <a:endParaRPr lang="en-IN"/>
          </a:p>
        </p:txBody>
      </p:sp>
      <p:sp>
        <p:nvSpPr>
          <p:cNvPr id="8" name="Rectangle 6">
            <a:extLst>
              <a:ext uri="{FF2B5EF4-FFF2-40B4-BE49-F238E27FC236}">
                <a16:creationId xmlns:a16="http://schemas.microsoft.com/office/drawing/2014/main" xmlns="" id="{0084C7DB-4597-4230-8605-CFFD3B22B528}"/>
              </a:ext>
            </a:extLst>
          </p:cNvPr>
          <p:cNvSpPr>
            <a:spLocks noGrp="1" noChangeArrowheads="1"/>
          </p:cNvSpPr>
          <p:nvPr>
            <p:ph type="title"/>
          </p:nvPr>
        </p:nvSpPr>
        <p:spPr>
          <a:xfrm>
            <a:off x="228600" y="303213"/>
            <a:ext cx="7796213" cy="992187"/>
          </a:xfrm>
        </p:spPr>
        <p:txBody>
          <a:bodyPr/>
          <a:lstStyle/>
          <a:p>
            <a:pPr algn="ctr"/>
            <a:r>
              <a:rPr lang="en-US" altLang="en-US" dirty="0">
                <a:solidFill>
                  <a:srgbClr val="002060"/>
                </a:solidFill>
              </a:rPr>
              <a:t>Mobile Databases</a:t>
            </a:r>
          </a:p>
        </p:txBody>
      </p:sp>
      <p:sp>
        <p:nvSpPr>
          <p:cNvPr id="9" name="Rectangle 7">
            <a:extLst>
              <a:ext uri="{FF2B5EF4-FFF2-40B4-BE49-F238E27FC236}">
                <a16:creationId xmlns:a16="http://schemas.microsoft.com/office/drawing/2014/main" xmlns="" id="{FB94B032-5E9F-44D0-B9F8-FAA45A182997}"/>
              </a:ext>
            </a:extLst>
          </p:cNvPr>
          <p:cNvSpPr txBox="1">
            <a:spLocks noChangeArrowheads="1"/>
          </p:cNvSpPr>
          <p:nvPr/>
        </p:nvSpPr>
        <p:spPr>
          <a:xfrm>
            <a:off x="232859" y="1284649"/>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2000" dirty="0">
                <a:latin typeface="Arial Narrow" panose="020B0606020202030204" pitchFamily="34" charset="0"/>
              </a:rPr>
              <a:t>Recent advances in portable and wireless technology led to </a:t>
            </a:r>
            <a:r>
              <a:rPr lang="en-US" altLang="en-US" sz="2000" b="1" dirty="0">
                <a:solidFill>
                  <a:srgbClr val="C00000"/>
                </a:solidFill>
                <a:latin typeface="Arial Narrow" panose="020B0606020202030204" pitchFamily="34" charset="0"/>
              </a:rPr>
              <a:t>mobile computing</a:t>
            </a:r>
            <a:r>
              <a:rPr lang="en-US" altLang="en-US" sz="2000" dirty="0">
                <a:latin typeface="Arial Narrow" panose="020B0606020202030204" pitchFamily="34" charset="0"/>
              </a:rPr>
              <a:t>, a new dimension in data communication and processing.</a:t>
            </a:r>
          </a:p>
          <a:p>
            <a:pPr>
              <a:lnSpc>
                <a:spcPct val="150000"/>
              </a:lnSpc>
            </a:pPr>
            <a:r>
              <a:rPr lang="en-US" altLang="en-US" sz="2000" dirty="0">
                <a:latin typeface="Arial Narrow" panose="020B0606020202030204" pitchFamily="34" charset="0"/>
              </a:rPr>
              <a:t>Portable computing devices coupled with wireless communications allow clients to </a:t>
            </a:r>
            <a:r>
              <a:rPr lang="en-US" altLang="en-US" sz="2000" dirty="0">
                <a:solidFill>
                  <a:srgbClr val="C00000"/>
                </a:solidFill>
                <a:latin typeface="Arial Narrow" panose="020B0606020202030204" pitchFamily="34" charset="0"/>
              </a:rPr>
              <a:t>access data from virtually anywhere and at any ti</a:t>
            </a:r>
            <a:r>
              <a:rPr lang="en-US" altLang="en-US" sz="2000" dirty="0">
                <a:latin typeface="Arial Narrow" panose="020B0606020202030204" pitchFamily="34" charset="0"/>
              </a:rPr>
              <a:t>me.</a:t>
            </a:r>
          </a:p>
          <a:p>
            <a:pPr>
              <a:lnSpc>
                <a:spcPct val="150000"/>
              </a:lnSpc>
            </a:pPr>
            <a:r>
              <a:rPr lang="en-US" altLang="en-US" sz="2000" dirty="0">
                <a:latin typeface="Arial Narrow" panose="020B0606020202030204" pitchFamily="34" charset="0"/>
              </a:rPr>
              <a:t>There are a number of </a:t>
            </a:r>
            <a:r>
              <a:rPr lang="en-US" altLang="en-US" sz="2000" dirty="0">
                <a:solidFill>
                  <a:srgbClr val="C00000"/>
                </a:solidFill>
                <a:latin typeface="Arial Narrow" panose="020B0606020202030204" pitchFamily="34" charset="0"/>
              </a:rPr>
              <a:t>hardware and software problems </a:t>
            </a:r>
            <a:r>
              <a:rPr lang="en-US" altLang="en-US" sz="2000" dirty="0">
                <a:latin typeface="Arial Narrow" panose="020B0606020202030204" pitchFamily="34" charset="0"/>
              </a:rPr>
              <a:t>that must be resolved before the capabilities of mobile computing can be fully utilized.</a:t>
            </a:r>
          </a:p>
          <a:p>
            <a:pPr>
              <a:lnSpc>
                <a:spcPct val="150000"/>
              </a:lnSpc>
            </a:pPr>
            <a:r>
              <a:rPr lang="en-US" altLang="en-US" sz="2000" dirty="0">
                <a:latin typeface="Arial Narrow" panose="020B0606020202030204" pitchFamily="34" charset="0"/>
              </a:rPr>
              <a:t>Some of the software problems – which may </a:t>
            </a:r>
            <a:r>
              <a:rPr lang="en-US" altLang="en-US" sz="2000" dirty="0">
                <a:solidFill>
                  <a:srgbClr val="C00000"/>
                </a:solidFill>
                <a:latin typeface="Arial Narrow" panose="020B0606020202030204" pitchFamily="34" charset="0"/>
              </a:rPr>
              <a:t>involve data management, transaction management, and database recovery </a:t>
            </a:r>
            <a:r>
              <a:rPr lang="en-US" altLang="en-US" sz="2000" dirty="0">
                <a:latin typeface="Arial Narrow" panose="020B0606020202030204" pitchFamily="34" charset="0"/>
              </a:rPr>
              <a:t>– have their origins in distributed database systems.</a:t>
            </a:r>
          </a:p>
          <a:p>
            <a:pPr>
              <a:lnSpc>
                <a:spcPct val="150000"/>
              </a:lnSpc>
            </a:pPr>
            <a:endParaRPr lang="en-US" altLang="en-US" sz="2000" dirty="0">
              <a:latin typeface="Arial Narrow" panose="020B0606020202030204" pitchFamily="34" charset="0"/>
            </a:endParaRPr>
          </a:p>
        </p:txBody>
      </p:sp>
    </p:spTree>
    <p:extLst>
      <p:ext uri="{BB962C8B-B14F-4D97-AF65-F5344CB8AC3E}">
        <p14:creationId xmlns:p14="http://schemas.microsoft.com/office/powerpoint/2010/main" val="3935806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4726B69-B38B-46FF-A2E4-E8E0BBF2B814}"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3</a:t>
            </a:fld>
            <a:endParaRPr lang="en-IN"/>
          </a:p>
        </p:txBody>
      </p:sp>
      <p:sp>
        <p:nvSpPr>
          <p:cNvPr id="2" name="Rectangle 1"/>
          <p:cNvSpPr/>
          <p:nvPr/>
        </p:nvSpPr>
        <p:spPr>
          <a:xfrm>
            <a:off x="1475656" y="260648"/>
            <a:ext cx="7261720" cy="4127284"/>
          </a:xfrm>
          <a:prstGeom prst="rect">
            <a:avLst/>
          </a:prstGeom>
        </p:spPr>
        <p:txBody>
          <a:bodyPr wrap="square">
            <a:spAutoFit/>
          </a:bodyPr>
          <a:lstStyle/>
          <a:p>
            <a:pPr>
              <a:lnSpc>
                <a:spcPct val="90000"/>
              </a:lnSpc>
            </a:pPr>
            <a:r>
              <a:rPr lang="en-US" sz="2800" b="1" dirty="0">
                <a:solidFill>
                  <a:srgbClr val="C00000"/>
                </a:solidFill>
                <a:latin typeface="Arial Narrow" panose="020B0606020202030204" pitchFamily="34" charset="0"/>
              </a:rPr>
              <a:t>Object Oriented (OO) Data Models since mid-90’s</a:t>
            </a:r>
          </a:p>
          <a:p>
            <a:pPr marL="342900" indent="-342900">
              <a:lnSpc>
                <a:spcPct val="150000"/>
              </a:lnSpc>
              <a:buFont typeface="Arial" panose="020B0604020202020204" pitchFamily="34" charset="0"/>
              <a:buChar char="•"/>
            </a:pPr>
            <a:r>
              <a:rPr lang="en-US" sz="2400" dirty="0">
                <a:latin typeface="Arial Narrow" panose="020B0606020202030204" pitchFamily="34" charset="0"/>
              </a:rPr>
              <a:t>Reasons for creation of Object Oriented Databases</a:t>
            </a:r>
          </a:p>
          <a:p>
            <a:pPr marL="800100" lvl="1" indent="-342900">
              <a:lnSpc>
                <a:spcPct val="150000"/>
              </a:lnSpc>
              <a:buFont typeface="Arial" panose="020B0604020202020204" pitchFamily="34" charset="0"/>
              <a:buChar char="•"/>
            </a:pPr>
            <a:r>
              <a:rPr lang="en-US" sz="2200" dirty="0">
                <a:latin typeface="Arial Narrow" panose="020B0606020202030204" pitchFamily="34" charset="0"/>
              </a:rPr>
              <a:t>Need  for more complex applications</a:t>
            </a:r>
          </a:p>
          <a:p>
            <a:pPr marL="800100" lvl="1" indent="-342900">
              <a:lnSpc>
                <a:spcPct val="150000"/>
              </a:lnSpc>
              <a:buFont typeface="Arial" panose="020B0604020202020204" pitchFamily="34" charset="0"/>
              <a:buChar char="•"/>
            </a:pPr>
            <a:r>
              <a:rPr lang="en-US" sz="2200" dirty="0">
                <a:latin typeface="Arial Narrow" panose="020B0606020202030204" pitchFamily="34" charset="0"/>
              </a:rPr>
              <a:t>Need for additional data modeling features</a:t>
            </a:r>
          </a:p>
          <a:p>
            <a:pPr marL="800100" lvl="1" indent="-342900">
              <a:lnSpc>
                <a:spcPct val="150000"/>
              </a:lnSpc>
              <a:buFont typeface="Arial" panose="020B0604020202020204" pitchFamily="34" charset="0"/>
              <a:buChar char="•"/>
            </a:pPr>
            <a:r>
              <a:rPr lang="en-US" sz="2200" dirty="0">
                <a:latin typeface="Arial Narrow" panose="020B0606020202030204" pitchFamily="34" charset="0"/>
              </a:rPr>
              <a:t>Increased use of object-oriented programming languages</a:t>
            </a:r>
          </a:p>
          <a:p>
            <a:pPr marL="342900" indent="-342900">
              <a:lnSpc>
                <a:spcPct val="150000"/>
              </a:lnSpc>
              <a:buFont typeface="Arial" panose="020B0604020202020204" pitchFamily="34" charset="0"/>
              <a:buChar char="•"/>
            </a:pPr>
            <a:r>
              <a:rPr lang="en-US" sz="2400" dirty="0">
                <a:latin typeface="Arial Narrow" panose="020B0606020202030204" pitchFamily="34" charset="0"/>
              </a:rPr>
              <a:t>Commercial OO Database products –</a:t>
            </a:r>
          </a:p>
          <a:p>
            <a:pPr marL="800100" lvl="1" indent="-342900">
              <a:lnSpc>
                <a:spcPct val="150000"/>
              </a:lnSpc>
              <a:buFont typeface="Arial" panose="020B0604020202020204" pitchFamily="34" charset="0"/>
              <a:buChar char="•"/>
            </a:pPr>
            <a:r>
              <a:rPr lang="en-US" sz="2200" dirty="0">
                <a:latin typeface="Arial Narrow" panose="020B0606020202030204" pitchFamily="34" charset="0"/>
              </a:rPr>
              <a:t>Several in the 1990’s, but did not make much impact on main stream data management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422" y="4286250"/>
            <a:ext cx="5159148" cy="2571750"/>
          </a:xfrm>
          <a:prstGeom prst="rect">
            <a:avLst/>
          </a:prstGeom>
        </p:spPr>
      </p:pic>
    </p:spTree>
    <p:extLst>
      <p:ext uri="{BB962C8B-B14F-4D97-AF65-F5344CB8AC3E}">
        <p14:creationId xmlns:p14="http://schemas.microsoft.com/office/powerpoint/2010/main" val="302086144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0C5A4593-7D6E-4A47-B0D5-6F437DD892D5}"/>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FD601713-38FC-4493-B350-2E9A471F76E4}"/>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9DE6144E-D4BC-4227-A277-40C5C6EF0A65}"/>
              </a:ext>
            </a:extLst>
          </p:cNvPr>
          <p:cNvSpPr>
            <a:spLocks noGrp="1"/>
          </p:cNvSpPr>
          <p:nvPr>
            <p:ph type="sldNum" sz="quarter" idx="12"/>
          </p:nvPr>
        </p:nvSpPr>
        <p:spPr/>
        <p:txBody>
          <a:bodyPr/>
          <a:lstStyle/>
          <a:p>
            <a:fld id="{0E2B90DE-CA9C-452B-80F9-35262CC2B070}" type="slidenum">
              <a:rPr lang="en-IN" smtClean="0"/>
              <a:pPr/>
              <a:t>30</a:t>
            </a:fld>
            <a:endParaRPr lang="en-IN"/>
          </a:p>
        </p:txBody>
      </p:sp>
      <p:sp>
        <p:nvSpPr>
          <p:cNvPr id="8" name="Rectangle 6">
            <a:extLst>
              <a:ext uri="{FF2B5EF4-FFF2-40B4-BE49-F238E27FC236}">
                <a16:creationId xmlns:a16="http://schemas.microsoft.com/office/drawing/2014/main" xmlns="" id="{09D8B8E9-C986-4943-9A32-D7EA7D6E5E61}"/>
              </a:ext>
            </a:extLst>
          </p:cNvPr>
          <p:cNvSpPr>
            <a:spLocks noGrp="1" noChangeArrowheads="1"/>
          </p:cNvSpPr>
          <p:nvPr>
            <p:ph type="title"/>
          </p:nvPr>
        </p:nvSpPr>
        <p:spPr>
          <a:xfrm>
            <a:off x="711006" y="150813"/>
            <a:ext cx="7796213" cy="992187"/>
          </a:xfrm>
        </p:spPr>
        <p:txBody>
          <a:bodyPr/>
          <a:lstStyle/>
          <a:p>
            <a:pPr algn="ctr"/>
            <a:r>
              <a:rPr lang="en-US" altLang="en-US" dirty="0">
                <a:solidFill>
                  <a:srgbClr val="002060"/>
                </a:solidFill>
                <a:latin typeface="Arial Narrow" panose="020B0606020202030204" pitchFamily="34" charset="0"/>
              </a:rPr>
              <a:t>Mobile Databases</a:t>
            </a:r>
          </a:p>
        </p:txBody>
      </p:sp>
      <p:sp>
        <p:nvSpPr>
          <p:cNvPr id="9" name="Rectangle 7">
            <a:extLst>
              <a:ext uri="{FF2B5EF4-FFF2-40B4-BE49-F238E27FC236}">
                <a16:creationId xmlns:a16="http://schemas.microsoft.com/office/drawing/2014/main" xmlns="" id="{ED3023ED-0ADA-4CF7-929C-D24758B526D4}"/>
              </a:ext>
            </a:extLst>
          </p:cNvPr>
          <p:cNvSpPr txBox="1">
            <a:spLocks noChangeArrowheads="1"/>
          </p:cNvSpPr>
          <p:nvPr/>
        </p:nvSpPr>
        <p:spPr>
          <a:xfrm>
            <a:off x="212532" y="1166935"/>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dirty="0">
                <a:latin typeface="Arial Narrow" panose="020B0606020202030204" pitchFamily="34" charset="0"/>
              </a:rPr>
              <a:t>In mobile computing, the problems are more difficult, mainly:</a:t>
            </a:r>
          </a:p>
          <a:p>
            <a:pPr lvl="1">
              <a:lnSpc>
                <a:spcPct val="150000"/>
              </a:lnSpc>
            </a:pPr>
            <a:r>
              <a:rPr lang="en-US" altLang="en-US" dirty="0">
                <a:latin typeface="Arial Narrow" panose="020B0606020202030204" pitchFamily="34" charset="0"/>
              </a:rPr>
              <a:t>The limited and intermittent connectivity afforded by wireless communications.</a:t>
            </a:r>
          </a:p>
          <a:p>
            <a:pPr lvl="1">
              <a:lnSpc>
                <a:spcPct val="150000"/>
              </a:lnSpc>
            </a:pPr>
            <a:r>
              <a:rPr lang="en-US" altLang="en-US" dirty="0">
                <a:latin typeface="Arial Narrow" panose="020B0606020202030204" pitchFamily="34" charset="0"/>
              </a:rPr>
              <a:t>The limited life of the power supply(battery).</a:t>
            </a:r>
          </a:p>
          <a:p>
            <a:pPr lvl="1">
              <a:lnSpc>
                <a:spcPct val="150000"/>
              </a:lnSpc>
            </a:pPr>
            <a:r>
              <a:rPr lang="en-US" altLang="en-US" dirty="0">
                <a:latin typeface="Arial Narrow" panose="020B0606020202030204" pitchFamily="34" charset="0"/>
              </a:rPr>
              <a:t>The changing topology of the network.</a:t>
            </a:r>
          </a:p>
          <a:p>
            <a:pPr lvl="1">
              <a:lnSpc>
                <a:spcPct val="150000"/>
              </a:lnSpc>
            </a:pPr>
            <a:r>
              <a:rPr lang="en-US" altLang="en-US" dirty="0">
                <a:latin typeface="Arial Narrow" panose="020B0606020202030204" pitchFamily="34" charset="0"/>
              </a:rPr>
              <a:t>In addition, mobile computing introduces new architectural possibilities and challenges.</a:t>
            </a:r>
          </a:p>
        </p:txBody>
      </p:sp>
    </p:spTree>
    <p:extLst>
      <p:ext uri="{BB962C8B-B14F-4D97-AF65-F5344CB8AC3E}">
        <p14:creationId xmlns:p14="http://schemas.microsoft.com/office/powerpoint/2010/main" val="32209016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87651EBB-7C5F-45BE-9997-273B8DDE929A}"/>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6EE682DC-DA86-477F-AAF3-2B5E127777C1}"/>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A0565F3D-C3F2-424B-B3DB-4CA88941CFDD}"/>
              </a:ext>
            </a:extLst>
          </p:cNvPr>
          <p:cNvSpPr>
            <a:spLocks noGrp="1"/>
          </p:cNvSpPr>
          <p:nvPr>
            <p:ph type="sldNum" sz="quarter" idx="12"/>
          </p:nvPr>
        </p:nvSpPr>
        <p:spPr/>
        <p:txBody>
          <a:bodyPr/>
          <a:lstStyle/>
          <a:p>
            <a:fld id="{0E2B90DE-CA9C-452B-80F9-35262CC2B070}" type="slidenum">
              <a:rPr lang="en-IN" smtClean="0"/>
              <a:pPr/>
              <a:t>31</a:t>
            </a:fld>
            <a:endParaRPr lang="en-IN"/>
          </a:p>
        </p:txBody>
      </p:sp>
      <p:pic>
        <p:nvPicPr>
          <p:cNvPr id="9" name="Picture 8">
            <a:extLst>
              <a:ext uri="{FF2B5EF4-FFF2-40B4-BE49-F238E27FC236}">
                <a16:creationId xmlns:a16="http://schemas.microsoft.com/office/drawing/2014/main" xmlns="" id="{A3695B54-F549-46C8-9A93-2A3B78930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32" y="1124744"/>
            <a:ext cx="8424936" cy="4876800"/>
          </a:xfrm>
          <a:prstGeom prst="rect">
            <a:avLst/>
          </a:prstGeom>
          <a:ln>
            <a:solidFill>
              <a:srgbClr val="002060"/>
            </a:solidFill>
          </a:ln>
          <a:effectLst>
            <a:softEdge rad="112500"/>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124744"/>
            <a:ext cx="7200800" cy="4608512"/>
          </a:xfrm>
          <a:prstGeom prst="rect">
            <a:avLst/>
          </a:prstGeom>
        </p:spPr>
      </p:pic>
    </p:spTree>
    <p:extLst>
      <p:ext uri="{BB962C8B-B14F-4D97-AF65-F5344CB8AC3E}">
        <p14:creationId xmlns:p14="http://schemas.microsoft.com/office/powerpoint/2010/main" val="28024475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CCC40A6A-8F50-403E-BFB1-E938D4E6E6F6}"/>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8C8651E8-6F71-4696-BC2A-382626667395}"/>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3F8439DF-D214-4EB1-AFCD-241F392E5DF9}"/>
              </a:ext>
            </a:extLst>
          </p:cNvPr>
          <p:cNvSpPr>
            <a:spLocks noGrp="1"/>
          </p:cNvSpPr>
          <p:nvPr>
            <p:ph type="sldNum" sz="quarter" idx="12"/>
          </p:nvPr>
        </p:nvSpPr>
        <p:spPr/>
        <p:txBody>
          <a:bodyPr/>
          <a:lstStyle/>
          <a:p>
            <a:fld id="{0E2B90DE-CA9C-452B-80F9-35262CC2B070}" type="slidenum">
              <a:rPr lang="en-IN" smtClean="0"/>
              <a:pPr/>
              <a:t>32</a:t>
            </a:fld>
            <a:endParaRPr lang="en-IN"/>
          </a:p>
        </p:txBody>
      </p:sp>
      <p:pic>
        <p:nvPicPr>
          <p:cNvPr id="9" name="Picture 8">
            <a:extLst>
              <a:ext uri="{FF2B5EF4-FFF2-40B4-BE49-F238E27FC236}">
                <a16:creationId xmlns:a16="http://schemas.microsoft.com/office/drawing/2014/main" xmlns="" id="{69251D7C-CA86-4F69-8974-1716673F0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4365104"/>
            <a:ext cx="5217351" cy="2376264"/>
          </a:xfrm>
          <a:prstGeom prst="rect">
            <a:avLst/>
          </a:prstGeom>
        </p:spPr>
      </p:pic>
      <p:sp>
        <p:nvSpPr>
          <p:cNvPr id="10" name="Rectangle 6">
            <a:extLst>
              <a:ext uri="{FF2B5EF4-FFF2-40B4-BE49-F238E27FC236}">
                <a16:creationId xmlns:a16="http://schemas.microsoft.com/office/drawing/2014/main" xmlns="" id="{39FED408-2DB8-40E5-A997-A0C266F87268}"/>
              </a:ext>
            </a:extLst>
          </p:cNvPr>
          <p:cNvSpPr>
            <a:spLocks noGrp="1" noChangeArrowheads="1"/>
          </p:cNvSpPr>
          <p:nvPr>
            <p:ph type="title"/>
          </p:nvPr>
        </p:nvSpPr>
        <p:spPr>
          <a:xfrm>
            <a:off x="1347787" y="55509"/>
            <a:ext cx="7796213" cy="692696"/>
          </a:xfrm>
        </p:spPr>
        <p:txBody>
          <a:bodyPr>
            <a:normAutofit fontScale="90000"/>
          </a:bodyPr>
          <a:lstStyle/>
          <a:p>
            <a:pPr algn="ctr"/>
            <a:r>
              <a:rPr lang="en-US" altLang="en-US" dirty="0">
                <a:solidFill>
                  <a:srgbClr val="C00000"/>
                </a:solidFill>
                <a:latin typeface="Arial Narrow" panose="020B0606020202030204" pitchFamily="34" charset="0"/>
              </a:rPr>
              <a:t>Mobile Computing Architecture</a:t>
            </a:r>
          </a:p>
        </p:txBody>
      </p:sp>
      <p:pic>
        <p:nvPicPr>
          <p:cNvPr id="12" name="Picture 11">
            <a:extLst>
              <a:ext uri="{FF2B5EF4-FFF2-40B4-BE49-F238E27FC236}">
                <a16:creationId xmlns:a16="http://schemas.microsoft.com/office/drawing/2014/main" xmlns="" id="{E5F737B7-A0BE-4676-9EC1-EB45EB391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654398"/>
            <a:ext cx="7461076" cy="3598738"/>
          </a:xfrm>
          <a:prstGeom prst="rect">
            <a:avLst/>
          </a:prstGeom>
        </p:spPr>
      </p:pic>
    </p:spTree>
    <p:extLst>
      <p:ext uri="{BB962C8B-B14F-4D97-AF65-F5344CB8AC3E}">
        <p14:creationId xmlns:p14="http://schemas.microsoft.com/office/powerpoint/2010/main" val="31265694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3FDF63CC-B27A-4125-9DDA-9A070470B234}"/>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984728F5-598D-4D62-9CFD-49C1C835349D}"/>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8289F85B-3588-4E02-9E4A-30133B12C528}"/>
              </a:ext>
            </a:extLst>
          </p:cNvPr>
          <p:cNvSpPr>
            <a:spLocks noGrp="1"/>
          </p:cNvSpPr>
          <p:nvPr>
            <p:ph type="sldNum" sz="quarter" idx="12"/>
          </p:nvPr>
        </p:nvSpPr>
        <p:spPr/>
        <p:txBody>
          <a:bodyPr/>
          <a:lstStyle/>
          <a:p>
            <a:fld id="{0E2B90DE-CA9C-452B-80F9-35262CC2B070}" type="slidenum">
              <a:rPr lang="en-IN" smtClean="0"/>
              <a:pPr/>
              <a:t>33</a:t>
            </a:fld>
            <a:endParaRPr lang="en-IN"/>
          </a:p>
        </p:txBody>
      </p:sp>
      <p:sp>
        <p:nvSpPr>
          <p:cNvPr id="10" name="Rectangle 6">
            <a:extLst>
              <a:ext uri="{FF2B5EF4-FFF2-40B4-BE49-F238E27FC236}">
                <a16:creationId xmlns:a16="http://schemas.microsoft.com/office/drawing/2014/main" xmlns="" id="{649A23D9-CFB0-4935-A020-23AE002D84F7}"/>
              </a:ext>
            </a:extLst>
          </p:cNvPr>
          <p:cNvSpPr>
            <a:spLocks noGrp="1" noChangeArrowheads="1"/>
          </p:cNvSpPr>
          <p:nvPr>
            <p:ph type="title"/>
          </p:nvPr>
        </p:nvSpPr>
        <p:spPr>
          <a:xfrm>
            <a:off x="603504" y="0"/>
            <a:ext cx="7796213" cy="692696"/>
          </a:xfrm>
        </p:spPr>
        <p:txBody>
          <a:bodyPr>
            <a:normAutofit fontScale="90000"/>
          </a:bodyPr>
          <a:lstStyle/>
          <a:p>
            <a:pPr algn="ctr"/>
            <a:r>
              <a:rPr lang="en-US" altLang="en-US" dirty="0">
                <a:solidFill>
                  <a:srgbClr val="C00000"/>
                </a:solidFill>
                <a:latin typeface="Arial Narrow" panose="020B0606020202030204" pitchFamily="34" charset="0"/>
              </a:rPr>
              <a:t>Mobile Database Architecture-types</a:t>
            </a:r>
          </a:p>
        </p:txBody>
      </p:sp>
      <p:pic>
        <p:nvPicPr>
          <p:cNvPr id="12" name="Picture 11">
            <a:extLst>
              <a:ext uri="{FF2B5EF4-FFF2-40B4-BE49-F238E27FC236}">
                <a16:creationId xmlns:a16="http://schemas.microsoft.com/office/drawing/2014/main" xmlns="" id="{BC5585FC-4931-4F0E-BCB2-9D56BFA60A1C}"/>
              </a:ext>
            </a:extLst>
          </p:cNvPr>
          <p:cNvPicPr>
            <a:picLocks noChangeAspect="1"/>
          </p:cNvPicPr>
          <p:nvPr/>
        </p:nvPicPr>
        <p:blipFill rotWithShape="1">
          <a:blip r:embed="rId2">
            <a:extLst>
              <a:ext uri="{28A0092B-C50C-407E-A947-70E740481C1C}">
                <a14:useLocalDpi xmlns:a14="http://schemas.microsoft.com/office/drawing/2010/main" val="0"/>
              </a:ext>
            </a:extLst>
          </a:blip>
          <a:srcRect l="6690" t="5239" r="15105" b="5380"/>
          <a:stretch/>
        </p:blipFill>
        <p:spPr>
          <a:xfrm>
            <a:off x="1187624" y="561409"/>
            <a:ext cx="4752528" cy="3056384"/>
          </a:xfrm>
          <a:prstGeom prst="rect">
            <a:avLst/>
          </a:prstGeom>
        </p:spPr>
      </p:pic>
      <p:pic>
        <p:nvPicPr>
          <p:cNvPr id="14" name="Picture 13">
            <a:extLst>
              <a:ext uri="{FF2B5EF4-FFF2-40B4-BE49-F238E27FC236}">
                <a16:creationId xmlns:a16="http://schemas.microsoft.com/office/drawing/2014/main" xmlns="" id="{C3E0AD63-1E74-41FB-A8FB-B3021AA155C8}"/>
              </a:ext>
            </a:extLst>
          </p:cNvPr>
          <p:cNvPicPr>
            <a:picLocks noChangeAspect="1"/>
          </p:cNvPicPr>
          <p:nvPr/>
        </p:nvPicPr>
        <p:blipFill rotWithShape="1">
          <a:blip r:embed="rId3">
            <a:extLst>
              <a:ext uri="{28A0092B-C50C-407E-A947-70E740481C1C}">
                <a14:useLocalDpi xmlns:a14="http://schemas.microsoft.com/office/drawing/2010/main" val="0"/>
              </a:ext>
            </a:extLst>
          </a:blip>
          <a:srcRect l="8696" t="6317" r="14125" b="4301"/>
          <a:stretch/>
        </p:blipFill>
        <p:spPr>
          <a:xfrm>
            <a:off x="3002227" y="3556383"/>
            <a:ext cx="4690053" cy="3056384"/>
          </a:xfrm>
          <a:prstGeom prst="rect">
            <a:avLst/>
          </a:prstGeom>
        </p:spPr>
      </p:pic>
    </p:spTree>
    <p:extLst>
      <p:ext uri="{BB962C8B-B14F-4D97-AF65-F5344CB8AC3E}">
        <p14:creationId xmlns:p14="http://schemas.microsoft.com/office/powerpoint/2010/main" val="19611766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43C94971-1360-4E07-8178-8B7ABB096347}"/>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7372B6EE-9BF2-40CE-9FDD-F1F131F61E5B}"/>
              </a:ext>
            </a:extLst>
          </p:cNvPr>
          <p:cNvSpPr>
            <a:spLocks noGrp="1"/>
          </p:cNvSpPr>
          <p:nvPr>
            <p:ph type="ftr" sz="quarter" idx="11"/>
          </p:nvPr>
        </p:nvSpPr>
        <p:spPr/>
        <p:txBody>
          <a:bodyPr/>
          <a:lstStyle/>
          <a:p>
            <a:r>
              <a:rPr lang="en-IN" dirty="0"/>
              <a:t>DBMS-UNIT-V</a:t>
            </a:r>
          </a:p>
        </p:txBody>
      </p:sp>
      <p:sp>
        <p:nvSpPr>
          <p:cNvPr id="5" name="Slide Number Placeholder 4">
            <a:extLst>
              <a:ext uri="{FF2B5EF4-FFF2-40B4-BE49-F238E27FC236}">
                <a16:creationId xmlns:a16="http://schemas.microsoft.com/office/drawing/2014/main" xmlns="" id="{A9DD2F5F-FAFE-4076-A5DE-5D83A2E2B560}"/>
              </a:ext>
            </a:extLst>
          </p:cNvPr>
          <p:cNvSpPr>
            <a:spLocks noGrp="1"/>
          </p:cNvSpPr>
          <p:nvPr>
            <p:ph type="sldNum" sz="quarter" idx="12"/>
          </p:nvPr>
        </p:nvSpPr>
        <p:spPr/>
        <p:txBody>
          <a:bodyPr/>
          <a:lstStyle/>
          <a:p>
            <a:fld id="{0E2B90DE-CA9C-452B-80F9-35262CC2B070}" type="slidenum">
              <a:rPr lang="en-IN" smtClean="0"/>
              <a:pPr/>
              <a:t>34</a:t>
            </a:fld>
            <a:endParaRPr lang="en-IN"/>
          </a:p>
        </p:txBody>
      </p:sp>
      <p:sp>
        <p:nvSpPr>
          <p:cNvPr id="8" name="Rectangle 6">
            <a:extLst>
              <a:ext uri="{FF2B5EF4-FFF2-40B4-BE49-F238E27FC236}">
                <a16:creationId xmlns:a16="http://schemas.microsoft.com/office/drawing/2014/main" xmlns="" id="{87A008A4-5F79-4E62-905F-7EAFF51EC707}"/>
              </a:ext>
            </a:extLst>
          </p:cNvPr>
          <p:cNvSpPr>
            <a:spLocks noGrp="1" noChangeArrowheads="1"/>
          </p:cNvSpPr>
          <p:nvPr>
            <p:ph type="title"/>
          </p:nvPr>
        </p:nvSpPr>
        <p:spPr>
          <a:xfrm>
            <a:off x="146304" y="143411"/>
            <a:ext cx="7796213" cy="765309"/>
          </a:xfrm>
        </p:spPr>
        <p:txBody>
          <a:bodyPr/>
          <a:lstStyle/>
          <a:p>
            <a:pPr algn="ctr"/>
            <a:r>
              <a:rPr lang="en-US" altLang="en-US" dirty="0">
                <a:solidFill>
                  <a:srgbClr val="002060"/>
                </a:solidFill>
                <a:latin typeface="Arial Narrow" panose="020B0606020202030204" pitchFamily="34" charset="0"/>
              </a:rPr>
              <a:t>Data Management Issues</a:t>
            </a:r>
          </a:p>
        </p:txBody>
      </p:sp>
      <p:sp>
        <p:nvSpPr>
          <p:cNvPr id="9" name="Rectangle 7">
            <a:extLst>
              <a:ext uri="{FF2B5EF4-FFF2-40B4-BE49-F238E27FC236}">
                <a16:creationId xmlns:a16="http://schemas.microsoft.com/office/drawing/2014/main" xmlns="" id="{718287D0-AEEE-47B8-BBD1-34E82D61B906}"/>
              </a:ext>
            </a:extLst>
          </p:cNvPr>
          <p:cNvSpPr txBox="1">
            <a:spLocks noChangeArrowheads="1"/>
          </p:cNvSpPr>
          <p:nvPr/>
        </p:nvSpPr>
        <p:spPr>
          <a:xfrm>
            <a:off x="162734" y="1143000"/>
            <a:ext cx="8294687" cy="4572000"/>
          </a:xfrm>
          <a:prstGeom prst="rect">
            <a:avLst/>
          </a:prstGeom>
        </p:spPr>
        <p:txBody>
          <a:bodyPr vert="horz">
            <a:normAutofit fontScale="8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2400" dirty="0">
                <a:latin typeface="Arial Narrow" panose="020B0606020202030204" pitchFamily="34" charset="0"/>
              </a:rPr>
              <a:t>From a data management standpoint, </a:t>
            </a:r>
            <a:r>
              <a:rPr lang="en-US" altLang="en-US" sz="2400" dirty="0">
                <a:solidFill>
                  <a:srgbClr val="C00000"/>
                </a:solidFill>
                <a:latin typeface="Arial Narrow" panose="020B0606020202030204" pitchFamily="34" charset="0"/>
              </a:rPr>
              <a:t>mobile computing may be considered a variation of distributed computing.</a:t>
            </a:r>
            <a:r>
              <a:rPr lang="en-US" altLang="en-US" sz="2400" dirty="0">
                <a:latin typeface="Arial Narrow" panose="020B0606020202030204" pitchFamily="34" charset="0"/>
              </a:rPr>
              <a:t> Mobile databases can be distributed under two possible scenarios:</a:t>
            </a:r>
          </a:p>
          <a:p>
            <a:pPr lvl="1">
              <a:lnSpc>
                <a:spcPct val="150000"/>
              </a:lnSpc>
            </a:pPr>
            <a:r>
              <a:rPr lang="en-US" altLang="en-US" sz="2200" dirty="0">
                <a:latin typeface="Arial Narrow" panose="020B0606020202030204" pitchFamily="34" charset="0"/>
              </a:rPr>
              <a:t>The entire database is distributed mainly among the wired components, possibly with full or partial replication.</a:t>
            </a:r>
          </a:p>
          <a:p>
            <a:pPr lvl="2">
              <a:lnSpc>
                <a:spcPct val="150000"/>
              </a:lnSpc>
            </a:pPr>
            <a:r>
              <a:rPr lang="en-US" altLang="en-US" dirty="0">
                <a:solidFill>
                  <a:srgbClr val="C00000"/>
                </a:solidFill>
                <a:latin typeface="Arial Narrow" panose="020B0606020202030204" pitchFamily="34" charset="0"/>
              </a:rPr>
              <a:t>A base station or fixed host manages its own database with a DBMS-like functionality,</a:t>
            </a:r>
            <a:r>
              <a:rPr lang="en-US" altLang="en-US" dirty="0">
                <a:latin typeface="Arial Narrow" panose="020B0606020202030204" pitchFamily="34" charset="0"/>
              </a:rPr>
              <a:t> with additional functionality for locating mobile units and additional query and transaction management features to meet the requirements of mobile environments.</a:t>
            </a:r>
          </a:p>
          <a:p>
            <a:pPr lvl="1">
              <a:lnSpc>
                <a:spcPct val="150000"/>
              </a:lnSpc>
            </a:pPr>
            <a:r>
              <a:rPr lang="en-US" altLang="en-US" sz="2200" dirty="0">
                <a:latin typeface="Arial Narrow" panose="020B0606020202030204" pitchFamily="34" charset="0"/>
              </a:rPr>
              <a:t>The database is distributed among wired and wireless components.</a:t>
            </a:r>
          </a:p>
          <a:p>
            <a:pPr lvl="2">
              <a:lnSpc>
                <a:spcPct val="150000"/>
              </a:lnSpc>
            </a:pPr>
            <a:r>
              <a:rPr lang="en-US" altLang="en-US" dirty="0">
                <a:latin typeface="Arial Narrow" panose="020B0606020202030204" pitchFamily="34" charset="0"/>
              </a:rPr>
              <a:t>Data management responsibility is </a:t>
            </a:r>
            <a:r>
              <a:rPr lang="en-US" altLang="en-US" dirty="0">
                <a:solidFill>
                  <a:srgbClr val="C00000"/>
                </a:solidFill>
                <a:latin typeface="Arial Narrow" panose="020B0606020202030204" pitchFamily="34" charset="0"/>
              </a:rPr>
              <a:t>shared among base stations or fixed hosts and mobile units.</a:t>
            </a:r>
          </a:p>
        </p:txBody>
      </p:sp>
    </p:spTree>
    <p:extLst>
      <p:ext uri="{BB962C8B-B14F-4D97-AF65-F5344CB8AC3E}">
        <p14:creationId xmlns:p14="http://schemas.microsoft.com/office/powerpoint/2010/main" val="31991787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FD4F5617-5DAC-4AF0-8F42-E75E97D522C4}"/>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94B14C35-7485-4DE0-A366-2D819BDAE581}"/>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D8924EC3-2121-42E8-B7A2-27FE22A90781}"/>
              </a:ext>
            </a:extLst>
          </p:cNvPr>
          <p:cNvSpPr>
            <a:spLocks noGrp="1"/>
          </p:cNvSpPr>
          <p:nvPr>
            <p:ph type="sldNum" sz="quarter" idx="12"/>
          </p:nvPr>
        </p:nvSpPr>
        <p:spPr/>
        <p:txBody>
          <a:bodyPr/>
          <a:lstStyle/>
          <a:p>
            <a:fld id="{0E2B90DE-CA9C-452B-80F9-35262CC2B070}" type="slidenum">
              <a:rPr lang="en-IN" smtClean="0"/>
              <a:pPr/>
              <a:t>35</a:t>
            </a:fld>
            <a:endParaRPr lang="en-IN"/>
          </a:p>
        </p:txBody>
      </p:sp>
      <p:sp>
        <p:nvSpPr>
          <p:cNvPr id="8" name="Rectangle 6">
            <a:extLst>
              <a:ext uri="{FF2B5EF4-FFF2-40B4-BE49-F238E27FC236}">
                <a16:creationId xmlns:a16="http://schemas.microsoft.com/office/drawing/2014/main" xmlns="" id="{E8585B3B-B809-4361-B135-73B9D158D4AF}"/>
              </a:ext>
            </a:extLst>
          </p:cNvPr>
          <p:cNvSpPr>
            <a:spLocks noGrp="1" noChangeArrowheads="1"/>
          </p:cNvSpPr>
          <p:nvPr>
            <p:ph type="title"/>
          </p:nvPr>
        </p:nvSpPr>
        <p:spPr>
          <a:xfrm>
            <a:off x="1187624" y="102395"/>
            <a:ext cx="7796213" cy="992187"/>
          </a:xfrm>
        </p:spPr>
        <p:txBody>
          <a:bodyPr/>
          <a:lstStyle/>
          <a:p>
            <a:pPr algn="ctr"/>
            <a:r>
              <a:rPr lang="en-US" altLang="en-US" dirty="0">
                <a:solidFill>
                  <a:srgbClr val="002060"/>
                </a:solidFill>
                <a:latin typeface="Arial Narrow" panose="020B0606020202030204" pitchFamily="34" charset="0"/>
              </a:rPr>
              <a:t>Data Management Issues</a:t>
            </a:r>
          </a:p>
        </p:txBody>
      </p:sp>
      <p:sp>
        <p:nvSpPr>
          <p:cNvPr id="9" name="Rectangle 7">
            <a:extLst>
              <a:ext uri="{FF2B5EF4-FFF2-40B4-BE49-F238E27FC236}">
                <a16:creationId xmlns:a16="http://schemas.microsoft.com/office/drawing/2014/main" xmlns="" id="{A1BEC8A2-53E7-4457-9BB5-7DEDA4D9A6D2}"/>
              </a:ext>
            </a:extLst>
          </p:cNvPr>
          <p:cNvSpPr txBox="1">
            <a:spLocks noChangeArrowheads="1"/>
          </p:cNvSpPr>
          <p:nvPr/>
        </p:nvSpPr>
        <p:spPr>
          <a:xfrm>
            <a:off x="146304" y="1268760"/>
            <a:ext cx="8294687" cy="45720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dirty="0">
                <a:latin typeface="Arial Narrow" panose="020B0606020202030204" pitchFamily="34" charset="0"/>
              </a:rPr>
              <a:t>Data management issues as it is applied to mobile databases:</a:t>
            </a:r>
          </a:p>
          <a:p>
            <a:pPr lvl="1">
              <a:lnSpc>
                <a:spcPct val="150000"/>
              </a:lnSpc>
            </a:pPr>
            <a:r>
              <a:rPr lang="en-US" altLang="en-US" dirty="0">
                <a:latin typeface="Arial Narrow" panose="020B0606020202030204" pitchFamily="34" charset="0"/>
              </a:rPr>
              <a:t>Data distribution and replication</a:t>
            </a:r>
          </a:p>
          <a:p>
            <a:pPr lvl="1">
              <a:lnSpc>
                <a:spcPct val="150000"/>
              </a:lnSpc>
            </a:pPr>
            <a:r>
              <a:rPr lang="en-US" altLang="en-US" dirty="0">
                <a:latin typeface="Arial Narrow" panose="020B0606020202030204" pitchFamily="34" charset="0"/>
              </a:rPr>
              <a:t>Transactions models</a:t>
            </a:r>
          </a:p>
          <a:p>
            <a:pPr lvl="1">
              <a:lnSpc>
                <a:spcPct val="150000"/>
              </a:lnSpc>
            </a:pPr>
            <a:r>
              <a:rPr lang="en-US" altLang="en-US" dirty="0">
                <a:latin typeface="Arial Narrow" panose="020B0606020202030204" pitchFamily="34" charset="0"/>
              </a:rPr>
              <a:t>Query processing</a:t>
            </a:r>
          </a:p>
          <a:p>
            <a:pPr lvl="1">
              <a:lnSpc>
                <a:spcPct val="150000"/>
              </a:lnSpc>
            </a:pPr>
            <a:r>
              <a:rPr lang="en-US" altLang="en-US" dirty="0">
                <a:latin typeface="Arial Narrow" panose="020B0606020202030204" pitchFamily="34" charset="0"/>
              </a:rPr>
              <a:t>Recovery and fault tolerance</a:t>
            </a:r>
          </a:p>
          <a:p>
            <a:pPr lvl="1">
              <a:lnSpc>
                <a:spcPct val="150000"/>
              </a:lnSpc>
            </a:pPr>
            <a:r>
              <a:rPr lang="en-US" altLang="en-US" dirty="0">
                <a:latin typeface="Arial Narrow" panose="020B0606020202030204" pitchFamily="34" charset="0"/>
              </a:rPr>
              <a:t>Mobile database design</a:t>
            </a:r>
          </a:p>
          <a:p>
            <a:pPr lvl="1">
              <a:lnSpc>
                <a:spcPct val="150000"/>
              </a:lnSpc>
            </a:pPr>
            <a:r>
              <a:rPr lang="en-US" altLang="en-US" dirty="0">
                <a:latin typeface="Arial Narrow" panose="020B0606020202030204" pitchFamily="34" charset="0"/>
              </a:rPr>
              <a:t>Location-based service</a:t>
            </a:r>
          </a:p>
          <a:p>
            <a:pPr lvl="1">
              <a:lnSpc>
                <a:spcPct val="150000"/>
              </a:lnSpc>
            </a:pPr>
            <a:r>
              <a:rPr lang="en-US" altLang="en-US" dirty="0">
                <a:latin typeface="Arial Narrow" panose="020B0606020202030204" pitchFamily="34" charset="0"/>
              </a:rPr>
              <a:t>Division of labor</a:t>
            </a:r>
          </a:p>
          <a:p>
            <a:pPr lvl="1">
              <a:lnSpc>
                <a:spcPct val="150000"/>
              </a:lnSpc>
            </a:pPr>
            <a:r>
              <a:rPr lang="en-US" altLang="en-US" dirty="0">
                <a:latin typeface="Arial Narrow" panose="020B0606020202030204" pitchFamily="34" charset="0"/>
              </a:rPr>
              <a:t>Security</a:t>
            </a:r>
          </a:p>
        </p:txBody>
      </p:sp>
    </p:spTree>
    <p:extLst>
      <p:ext uri="{BB962C8B-B14F-4D97-AF65-F5344CB8AC3E}">
        <p14:creationId xmlns:p14="http://schemas.microsoft.com/office/powerpoint/2010/main" val="14793115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030D679-CABA-4973-9E75-731CE1CCFB56}"/>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7F6CC551-6691-497E-93E8-FB6D697EB4F8}"/>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8D26603A-F942-4430-95C8-780230FD8165}"/>
              </a:ext>
            </a:extLst>
          </p:cNvPr>
          <p:cNvSpPr>
            <a:spLocks noGrp="1"/>
          </p:cNvSpPr>
          <p:nvPr>
            <p:ph type="sldNum" sz="quarter" idx="12"/>
          </p:nvPr>
        </p:nvSpPr>
        <p:spPr/>
        <p:txBody>
          <a:bodyPr/>
          <a:lstStyle/>
          <a:p>
            <a:fld id="{0E2B90DE-CA9C-452B-80F9-35262CC2B070}" type="slidenum">
              <a:rPr lang="en-IN" smtClean="0"/>
              <a:pPr/>
              <a:t>36</a:t>
            </a:fld>
            <a:endParaRPr lang="en-IN"/>
          </a:p>
        </p:txBody>
      </p:sp>
      <p:sp>
        <p:nvSpPr>
          <p:cNvPr id="10" name="Rectangle 6">
            <a:extLst>
              <a:ext uri="{FF2B5EF4-FFF2-40B4-BE49-F238E27FC236}">
                <a16:creationId xmlns:a16="http://schemas.microsoft.com/office/drawing/2014/main" xmlns="" id="{90DF8832-4ECC-4C1C-9972-B622FEF7709C}"/>
              </a:ext>
            </a:extLst>
          </p:cNvPr>
          <p:cNvSpPr>
            <a:spLocks noGrp="1" noChangeArrowheads="1"/>
          </p:cNvSpPr>
          <p:nvPr>
            <p:ph type="title"/>
          </p:nvPr>
        </p:nvSpPr>
        <p:spPr>
          <a:xfrm>
            <a:off x="239713" y="89624"/>
            <a:ext cx="7796213" cy="992187"/>
          </a:xfrm>
        </p:spPr>
        <p:txBody>
          <a:bodyPr>
            <a:normAutofit/>
          </a:bodyPr>
          <a:lstStyle/>
          <a:p>
            <a:pPr algn="ctr"/>
            <a:r>
              <a:rPr lang="en-US" altLang="en-US" sz="3200" dirty="0">
                <a:solidFill>
                  <a:srgbClr val="002060"/>
                </a:solidFill>
              </a:rPr>
              <a:t>Application-Mobile Database</a:t>
            </a:r>
          </a:p>
        </p:txBody>
      </p:sp>
      <p:sp>
        <p:nvSpPr>
          <p:cNvPr id="11" name="Rectangle 7">
            <a:extLst>
              <a:ext uri="{FF2B5EF4-FFF2-40B4-BE49-F238E27FC236}">
                <a16:creationId xmlns:a16="http://schemas.microsoft.com/office/drawing/2014/main" xmlns="" id="{8144E58A-7735-4FF5-93C1-5FCE130E866F}"/>
              </a:ext>
            </a:extLst>
          </p:cNvPr>
          <p:cNvSpPr txBox="1">
            <a:spLocks noChangeArrowheads="1"/>
          </p:cNvSpPr>
          <p:nvPr/>
        </p:nvSpPr>
        <p:spPr>
          <a:xfrm>
            <a:off x="146304" y="1061730"/>
            <a:ext cx="8294687" cy="4572000"/>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1800" dirty="0">
                <a:latin typeface="Arial Narrow" panose="020B0606020202030204" pitchFamily="34" charset="0"/>
              </a:rPr>
              <a:t>Whenever clients connect – through a process known in industry as </a:t>
            </a:r>
            <a:r>
              <a:rPr lang="en-US" altLang="en-US" sz="1800" b="1" dirty="0">
                <a:latin typeface="Arial Narrow" panose="020B0606020202030204" pitchFamily="34" charset="0"/>
              </a:rPr>
              <a:t>synchronization</a:t>
            </a:r>
            <a:r>
              <a:rPr lang="en-US" altLang="en-US" sz="1800" dirty="0">
                <a:latin typeface="Arial Narrow" panose="020B0606020202030204" pitchFamily="34" charset="0"/>
              </a:rPr>
              <a:t> of a client with a server – they receive a batch of updates to be installed on their local database.</a:t>
            </a:r>
          </a:p>
          <a:p>
            <a:pPr lvl="1">
              <a:lnSpc>
                <a:spcPct val="150000"/>
              </a:lnSpc>
            </a:pPr>
            <a:r>
              <a:rPr lang="en-US" altLang="en-US" sz="1800" dirty="0">
                <a:latin typeface="Arial Narrow" panose="020B0606020202030204" pitchFamily="34" charset="0"/>
              </a:rPr>
              <a:t>The primary characteristic of this scenario is that the clients are mostly disconnected; the server is not necessarily able reach them.</a:t>
            </a:r>
          </a:p>
          <a:p>
            <a:pPr lvl="1">
              <a:lnSpc>
                <a:spcPct val="150000"/>
              </a:lnSpc>
            </a:pPr>
            <a:r>
              <a:rPr lang="en-US" altLang="en-US" sz="1800" dirty="0">
                <a:latin typeface="Arial Narrow" panose="020B0606020202030204" pitchFamily="34" charset="0"/>
              </a:rPr>
              <a:t>This environment has problems similar to those in distributed and client-server databases, and some from mobile databases.</a:t>
            </a:r>
          </a:p>
          <a:p>
            <a:pPr>
              <a:lnSpc>
                <a:spcPct val="150000"/>
              </a:lnSpc>
            </a:pPr>
            <a:r>
              <a:rPr lang="en-US" altLang="en-US" sz="1800" dirty="0">
                <a:latin typeface="Arial Narrow" panose="020B0606020202030204" pitchFamily="34" charset="0"/>
              </a:rPr>
              <a:t>This environment is referred to as </a:t>
            </a:r>
            <a:r>
              <a:rPr lang="en-US" altLang="en-US" sz="1800" b="1" dirty="0">
                <a:latin typeface="Arial Narrow" panose="020B0606020202030204" pitchFamily="34" charset="0"/>
              </a:rPr>
              <a:t>Intermittently Synchronized Database Environment</a:t>
            </a:r>
            <a:r>
              <a:rPr lang="en-US" altLang="en-US" sz="1800" dirty="0">
                <a:latin typeface="Arial Narrow" panose="020B0606020202030204" pitchFamily="34" charset="0"/>
              </a:rPr>
              <a:t> (</a:t>
            </a:r>
            <a:r>
              <a:rPr lang="en-US" altLang="en-US" sz="1800" b="1" dirty="0">
                <a:latin typeface="Arial Narrow" panose="020B0606020202030204" pitchFamily="34" charset="0"/>
              </a:rPr>
              <a:t>ISDBE</a:t>
            </a:r>
            <a:r>
              <a:rPr lang="en-US" altLang="en-US" sz="1800" dirty="0">
                <a:latin typeface="Arial Narrow" panose="020B0606020202030204" pitchFamily="34" charset="0"/>
              </a:rPr>
              <a:t>).</a:t>
            </a:r>
          </a:p>
          <a:p>
            <a:pPr>
              <a:lnSpc>
                <a:spcPct val="150000"/>
              </a:lnSpc>
            </a:pPr>
            <a:r>
              <a:rPr lang="en-US" altLang="en-US" sz="1800" b="1" dirty="0">
                <a:latin typeface="Arial Narrow" panose="020B0606020202030204" pitchFamily="34" charset="0"/>
              </a:rPr>
              <a:t>Intermittently Synchronized Databases</a:t>
            </a:r>
            <a:r>
              <a:rPr lang="en-US" altLang="en-US" sz="1800" dirty="0">
                <a:latin typeface="Arial Narrow" panose="020B0606020202030204" pitchFamily="34" charset="0"/>
              </a:rPr>
              <a:t> (</a:t>
            </a:r>
            <a:r>
              <a:rPr lang="en-US" altLang="en-US" sz="1800" b="1" dirty="0">
                <a:latin typeface="Arial Narrow" panose="020B0606020202030204" pitchFamily="34" charset="0"/>
              </a:rPr>
              <a:t>ISDBs</a:t>
            </a:r>
            <a:r>
              <a:rPr lang="en-US" altLang="en-US" sz="1800" dirty="0">
                <a:latin typeface="Arial Narrow" panose="020B0606020202030204" pitchFamily="34" charset="0"/>
              </a:rPr>
              <a:t>)</a:t>
            </a:r>
          </a:p>
          <a:p>
            <a:pPr>
              <a:lnSpc>
                <a:spcPct val="150000"/>
              </a:lnSpc>
            </a:pPr>
            <a:r>
              <a:rPr lang="en-US" altLang="en-US" sz="1800" dirty="0">
                <a:latin typeface="Arial Narrow" panose="020B0606020202030204" pitchFamily="34" charset="0"/>
              </a:rPr>
              <a:t>A client connects to the server when it wants to exchange updates. </a:t>
            </a:r>
          </a:p>
          <a:p>
            <a:pPr>
              <a:lnSpc>
                <a:spcPct val="150000"/>
              </a:lnSpc>
            </a:pPr>
            <a:r>
              <a:rPr lang="en-US" altLang="en-US" sz="1800" dirty="0">
                <a:latin typeface="Arial Narrow" panose="020B0606020202030204" pitchFamily="34" charset="0"/>
              </a:rPr>
              <a:t>A server cannot connect to a client at will.</a:t>
            </a:r>
          </a:p>
          <a:p>
            <a:pPr>
              <a:lnSpc>
                <a:spcPct val="150000"/>
              </a:lnSpc>
            </a:pPr>
            <a:endParaRPr lang="en-US" altLang="en-US" sz="1800" dirty="0">
              <a:latin typeface="Arial Narrow" panose="020B0606020202030204" pitchFamily="34" charset="0"/>
            </a:endParaRPr>
          </a:p>
          <a:p>
            <a:pPr>
              <a:lnSpc>
                <a:spcPct val="150000"/>
              </a:lnSpc>
            </a:pPr>
            <a:endParaRPr lang="en-US" altLang="en-US" sz="1800" dirty="0">
              <a:latin typeface="Arial Narrow" panose="020B0606020202030204" pitchFamily="34" charset="0"/>
            </a:endParaRPr>
          </a:p>
        </p:txBody>
      </p:sp>
    </p:spTree>
    <p:extLst>
      <p:ext uri="{BB962C8B-B14F-4D97-AF65-F5344CB8AC3E}">
        <p14:creationId xmlns:p14="http://schemas.microsoft.com/office/powerpoint/2010/main" val="27133679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624ACAC-B7D4-4414-AB8F-4497D3EA3E78}"/>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A963E0C6-0C1A-4ACA-AF6B-386BC33893FB}"/>
              </a:ext>
            </a:extLst>
          </p:cNvPr>
          <p:cNvSpPr>
            <a:spLocks noGrp="1"/>
          </p:cNvSpPr>
          <p:nvPr>
            <p:ph type="ftr" sz="quarter" idx="11"/>
          </p:nvPr>
        </p:nvSpPr>
        <p:spPr/>
        <p:txBody>
          <a:bodyPr/>
          <a:lstStyle/>
          <a:p>
            <a:r>
              <a:rPr lang="en-IN" dirty="0"/>
              <a:t>DBMS-UNIT-V</a:t>
            </a:r>
          </a:p>
        </p:txBody>
      </p:sp>
      <p:sp>
        <p:nvSpPr>
          <p:cNvPr id="5" name="Slide Number Placeholder 4">
            <a:extLst>
              <a:ext uri="{FF2B5EF4-FFF2-40B4-BE49-F238E27FC236}">
                <a16:creationId xmlns:a16="http://schemas.microsoft.com/office/drawing/2014/main" xmlns="" id="{4389453D-E5AC-4BAB-8D5A-BB316DE51AFC}"/>
              </a:ext>
            </a:extLst>
          </p:cNvPr>
          <p:cNvSpPr>
            <a:spLocks noGrp="1"/>
          </p:cNvSpPr>
          <p:nvPr>
            <p:ph type="sldNum" sz="quarter" idx="12"/>
          </p:nvPr>
        </p:nvSpPr>
        <p:spPr/>
        <p:txBody>
          <a:bodyPr/>
          <a:lstStyle/>
          <a:p>
            <a:fld id="{0E2B90DE-CA9C-452B-80F9-35262CC2B070}" type="slidenum">
              <a:rPr lang="en-IN" smtClean="0"/>
              <a:pPr/>
              <a:t>37</a:t>
            </a:fld>
            <a:endParaRPr lang="en-IN"/>
          </a:p>
        </p:txBody>
      </p:sp>
      <p:sp>
        <p:nvSpPr>
          <p:cNvPr id="8" name="Rectangle 6">
            <a:extLst>
              <a:ext uri="{FF2B5EF4-FFF2-40B4-BE49-F238E27FC236}">
                <a16:creationId xmlns:a16="http://schemas.microsoft.com/office/drawing/2014/main" xmlns="" id="{48D46C95-26DA-4D20-B38C-B6A3FD128487}"/>
              </a:ext>
            </a:extLst>
          </p:cNvPr>
          <p:cNvSpPr>
            <a:spLocks noGrp="1" noChangeArrowheads="1"/>
          </p:cNvSpPr>
          <p:nvPr>
            <p:ph type="title"/>
          </p:nvPr>
        </p:nvSpPr>
        <p:spPr>
          <a:xfrm>
            <a:off x="978693" y="0"/>
            <a:ext cx="7796213" cy="992187"/>
          </a:xfrm>
        </p:spPr>
        <p:txBody>
          <a:bodyPr/>
          <a:lstStyle/>
          <a:p>
            <a:pPr algn="ctr"/>
            <a:r>
              <a:rPr lang="en-US" altLang="en-US" dirty="0">
                <a:solidFill>
                  <a:srgbClr val="002060"/>
                </a:solidFill>
                <a:latin typeface="Arial Narrow" panose="020B0606020202030204" pitchFamily="34" charset="0"/>
              </a:rPr>
              <a:t>Multimedia Databases</a:t>
            </a:r>
          </a:p>
        </p:txBody>
      </p:sp>
      <p:sp>
        <p:nvSpPr>
          <p:cNvPr id="9" name="Rectangle 7">
            <a:extLst>
              <a:ext uri="{FF2B5EF4-FFF2-40B4-BE49-F238E27FC236}">
                <a16:creationId xmlns:a16="http://schemas.microsoft.com/office/drawing/2014/main" xmlns="" id="{F0D1DED3-2561-4AE7-8309-EB4748DE3080}"/>
              </a:ext>
            </a:extLst>
          </p:cNvPr>
          <p:cNvSpPr txBox="1">
            <a:spLocks noChangeArrowheads="1"/>
          </p:cNvSpPr>
          <p:nvPr/>
        </p:nvSpPr>
        <p:spPr>
          <a:xfrm>
            <a:off x="424656" y="980728"/>
            <a:ext cx="8294687" cy="4572000"/>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1600" dirty="0">
                <a:latin typeface="Cambria" panose="02040503050406030204" pitchFamily="18" charset="0"/>
                <a:ea typeface="Cambria" panose="02040503050406030204" pitchFamily="18" charset="0"/>
              </a:rPr>
              <a:t>DBMSs have been constantly adding to the types of data they support.</a:t>
            </a:r>
          </a:p>
          <a:p>
            <a:pPr>
              <a:lnSpc>
                <a:spcPct val="150000"/>
              </a:lnSpc>
            </a:pPr>
            <a:r>
              <a:rPr lang="en-US" altLang="en-US" sz="1600" dirty="0">
                <a:latin typeface="Cambria" panose="02040503050406030204" pitchFamily="18" charset="0"/>
                <a:ea typeface="Cambria" panose="02040503050406030204" pitchFamily="18" charset="0"/>
              </a:rPr>
              <a:t>Today many types of multimedia data are available in current systems.</a:t>
            </a:r>
          </a:p>
          <a:p>
            <a:pPr lvl="1">
              <a:lnSpc>
                <a:spcPct val="150000"/>
              </a:lnSpc>
            </a:pPr>
            <a:r>
              <a:rPr lang="en-US" altLang="en-US" sz="1600" b="1" dirty="0">
                <a:solidFill>
                  <a:srgbClr val="FF0000"/>
                </a:solidFill>
                <a:latin typeface="Cambria" panose="02040503050406030204" pitchFamily="18" charset="0"/>
                <a:ea typeface="Cambria" panose="02040503050406030204" pitchFamily="18" charset="0"/>
              </a:rPr>
              <a:t>Text</a:t>
            </a:r>
            <a:r>
              <a:rPr lang="en-US" altLang="en-US" sz="1600" dirty="0">
                <a:latin typeface="Cambria" panose="02040503050406030204" pitchFamily="18" charset="0"/>
                <a:ea typeface="Cambria" panose="02040503050406030204" pitchFamily="18" charset="0"/>
              </a:rPr>
              <a:t>: May be formatted or unformatted. For ease of parsing structured documents, standards like SGML and variations such as HTML</a:t>
            </a:r>
          </a:p>
          <a:p>
            <a:pPr lvl="1">
              <a:lnSpc>
                <a:spcPct val="150000"/>
              </a:lnSpc>
            </a:pPr>
            <a:r>
              <a:rPr lang="en-US" altLang="en-US" sz="1600" b="1" dirty="0">
                <a:solidFill>
                  <a:srgbClr val="FF0000"/>
                </a:solidFill>
                <a:latin typeface="Cambria" panose="02040503050406030204" pitchFamily="18" charset="0"/>
                <a:ea typeface="Cambria" panose="02040503050406030204" pitchFamily="18" charset="0"/>
              </a:rPr>
              <a:t>Graphics</a:t>
            </a:r>
            <a:r>
              <a:rPr lang="en-US" altLang="en-US" sz="1600" dirty="0">
                <a:latin typeface="Cambria" panose="02040503050406030204" pitchFamily="18" charset="0"/>
                <a:ea typeface="Cambria" panose="02040503050406030204" pitchFamily="18" charset="0"/>
              </a:rPr>
              <a:t>: Examples include drawings and illustrations that are encoded using some descriptive standards (e.g. CGM, PICT, postscript).</a:t>
            </a:r>
          </a:p>
          <a:p>
            <a:pPr lvl="1">
              <a:lnSpc>
                <a:spcPct val="150000"/>
              </a:lnSpc>
            </a:pPr>
            <a:r>
              <a:rPr lang="en-US" altLang="en-US" sz="1600" b="1" dirty="0">
                <a:solidFill>
                  <a:srgbClr val="FF0000"/>
                </a:solidFill>
                <a:latin typeface="Cambria" panose="02040503050406030204" pitchFamily="18" charset="0"/>
                <a:ea typeface="Cambria" panose="02040503050406030204" pitchFamily="18" charset="0"/>
              </a:rPr>
              <a:t>Images</a:t>
            </a:r>
            <a:r>
              <a:rPr lang="en-US" altLang="en-US" sz="1600" dirty="0">
                <a:latin typeface="Cambria" panose="02040503050406030204" pitchFamily="18" charset="0"/>
                <a:ea typeface="Cambria" panose="02040503050406030204" pitchFamily="18" charset="0"/>
              </a:rPr>
              <a:t>: Includes drawings, photographs, and so forth, encoded in standard formats such as bitmap, JPEG, and MPEG. Compression is built into JPEG and MPEG.</a:t>
            </a:r>
          </a:p>
          <a:p>
            <a:pPr lvl="1">
              <a:lnSpc>
                <a:spcPct val="150000"/>
              </a:lnSpc>
            </a:pPr>
            <a:r>
              <a:rPr lang="en-US" altLang="en-US" sz="1600" b="1" dirty="0">
                <a:solidFill>
                  <a:srgbClr val="FF0000"/>
                </a:solidFill>
                <a:latin typeface="Cambria" panose="02040503050406030204" pitchFamily="18" charset="0"/>
                <a:ea typeface="Cambria" panose="02040503050406030204" pitchFamily="18" charset="0"/>
              </a:rPr>
              <a:t>Animations</a:t>
            </a:r>
            <a:r>
              <a:rPr lang="en-US" altLang="en-US" sz="1600" dirty="0">
                <a:latin typeface="Cambria" panose="02040503050406030204" pitchFamily="18" charset="0"/>
                <a:ea typeface="Cambria" panose="02040503050406030204" pitchFamily="18" charset="0"/>
              </a:rPr>
              <a:t>: Temporal sequences of image or graphic data.</a:t>
            </a:r>
          </a:p>
          <a:p>
            <a:pPr lvl="1"/>
            <a:r>
              <a:rPr lang="en-US" altLang="en-US" sz="1600" b="1" dirty="0">
                <a:solidFill>
                  <a:srgbClr val="FF0000"/>
                </a:solidFill>
              </a:rPr>
              <a:t>Video</a:t>
            </a:r>
            <a:r>
              <a:rPr lang="en-US" altLang="en-US" sz="1600" dirty="0"/>
              <a:t>: A set of temporally sequenced photographic data for presentation at specified rates– for example, 30 frames per second. </a:t>
            </a:r>
          </a:p>
          <a:p>
            <a:pPr lvl="1"/>
            <a:r>
              <a:rPr lang="en-US" altLang="en-US" sz="1600" b="1" dirty="0">
                <a:solidFill>
                  <a:srgbClr val="FF0000"/>
                </a:solidFill>
              </a:rPr>
              <a:t>Structured</a:t>
            </a:r>
            <a:r>
              <a:rPr lang="en-US" altLang="en-US" sz="1600" dirty="0">
                <a:solidFill>
                  <a:srgbClr val="FF0000"/>
                </a:solidFill>
              </a:rPr>
              <a:t> </a:t>
            </a:r>
            <a:r>
              <a:rPr lang="en-US" altLang="en-US" sz="1600" b="1" dirty="0">
                <a:solidFill>
                  <a:srgbClr val="FF0000"/>
                </a:solidFill>
              </a:rPr>
              <a:t>audio</a:t>
            </a:r>
            <a:r>
              <a:rPr lang="en-US" altLang="en-US" sz="1600" dirty="0"/>
              <a:t>: A sequence of audio components comprising note, tone, duration, and so forth.</a:t>
            </a:r>
          </a:p>
          <a:p>
            <a:pPr lvl="1">
              <a:lnSpc>
                <a:spcPct val="150000"/>
              </a:lnSpc>
            </a:pPr>
            <a:r>
              <a:rPr lang="en-US" altLang="en-US" sz="1600" b="1" dirty="0">
                <a:solidFill>
                  <a:srgbClr val="FF0000"/>
                </a:solidFill>
              </a:rPr>
              <a:t>Audio</a:t>
            </a:r>
            <a:r>
              <a:rPr lang="en-US" altLang="en-US" sz="1600" dirty="0"/>
              <a:t>: Sample data generated from aural recordings in a string of bits in digitized form. Analog recordings are typically converted into digital form before storage.</a:t>
            </a:r>
          </a:p>
          <a:p>
            <a:pPr lvl="1"/>
            <a:endParaRPr lang="en-US" altLang="en-US" sz="1600" dirty="0"/>
          </a:p>
          <a:p>
            <a:pPr marL="320040" lvl="1" indent="0">
              <a:lnSpc>
                <a:spcPct val="150000"/>
              </a:lnSpc>
              <a:buNone/>
            </a:pPr>
            <a:endParaRPr lang="en-US" altLang="en-US" sz="1600" dirty="0">
              <a:latin typeface="Cambria" panose="02040503050406030204" pitchFamily="18" charset="0"/>
              <a:ea typeface="Cambria" panose="02040503050406030204" pitchFamily="18" charset="0"/>
            </a:endParaRPr>
          </a:p>
          <a:p>
            <a:pPr>
              <a:lnSpc>
                <a:spcPct val="150000"/>
              </a:lnSpc>
            </a:pPr>
            <a:endParaRPr lang="en-US" alt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118039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9E6E7319-8EFF-446B-9954-C427E196911C}"/>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9A04E2BE-7863-4B14-8DAA-32EE09F87A2F}"/>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8D8B1CBA-74F6-4192-8DFC-DEAAFD183838}"/>
              </a:ext>
            </a:extLst>
          </p:cNvPr>
          <p:cNvSpPr>
            <a:spLocks noGrp="1"/>
          </p:cNvSpPr>
          <p:nvPr>
            <p:ph type="sldNum" sz="quarter" idx="12"/>
          </p:nvPr>
        </p:nvSpPr>
        <p:spPr/>
        <p:txBody>
          <a:bodyPr/>
          <a:lstStyle/>
          <a:p>
            <a:fld id="{0E2B90DE-CA9C-452B-80F9-35262CC2B070}" type="slidenum">
              <a:rPr lang="en-IN" smtClean="0"/>
              <a:pPr/>
              <a:t>38</a:t>
            </a:fld>
            <a:endParaRPr lang="en-IN"/>
          </a:p>
        </p:txBody>
      </p:sp>
      <p:pic>
        <p:nvPicPr>
          <p:cNvPr id="9" name="Picture 8">
            <a:extLst>
              <a:ext uri="{FF2B5EF4-FFF2-40B4-BE49-F238E27FC236}">
                <a16:creationId xmlns:a16="http://schemas.microsoft.com/office/drawing/2014/main" xmlns="" id="{041FBED4-6B7C-4ABF-9B4E-AA2A46664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428" y="190500"/>
            <a:ext cx="6932004" cy="2962275"/>
          </a:xfrm>
          <a:prstGeom prst="rect">
            <a:avLst/>
          </a:prstGeom>
        </p:spPr>
      </p:pic>
      <p:pic>
        <p:nvPicPr>
          <p:cNvPr id="11" name="Picture 10">
            <a:extLst>
              <a:ext uri="{FF2B5EF4-FFF2-40B4-BE49-F238E27FC236}">
                <a16:creationId xmlns:a16="http://schemas.microsoft.com/office/drawing/2014/main" xmlns="" id="{B81929F9-12DD-4C5F-8D4A-2E5ECE490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504" y="2898981"/>
            <a:ext cx="4877481" cy="3730419"/>
          </a:xfrm>
          <a:prstGeom prst="rect">
            <a:avLst/>
          </a:prstGeom>
        </p:spPr>
      </p:pic>
    </p:spTree>
    <p:extLst>
      <p:ext uri="{BB962C8B-B14F-4D97-AF65-F5344CB8AC3E}">
        <p14:creationId xmlns:p14="http://schemas.microsoft.com/office/powerpoint/2010/main" val="4160252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312ACAA-3AC4-4691-9C18-5CF841C45FC2}"/>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8678CD9B-0EC1-41C3-BE2C-3029F6F8F81C}"/>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41AC5B45-3D78-4BD2-B60C-D5D75D74EE28}"/>
              </a:ext>
            </a:extLst>
          </p:cNvPr>
          <p:cNvSpPr>
            <a:spLocks noGrp="1"/>
          </p:cNvSpPr>
          <p:nvPr>
            <p:ph type="sldNum" sz="quarter" idx="12"/>
          </p:nvPr>
        </p:nvSpPr>
        <p:spPr/>
        <p:txBody>
          <a:bodyPr/>
          <a:lstStyle/>
          <a:p>
            <a:fld id="{0E2B90DE-CA9C-452B-80F9-35262CC2B070}" type="slidenum">
              <a:rPr lang="en-IN" smtClean="0"/>
              <a:pPr/>
              <a:t>39</a:t>
            </a:fld>
            <a:endParaRPr lang="en-IN"/>
          </a:p>
        </p:txBody>
      </p:sp>
      <p:sp>
        <p:nvSpPr>
          <p:cNvPr id="8" name="Rectangle 2">
            <a:extLst>
              <a:ext uri="{FF2B5EF4-FFF2-40B4-BE49-F238E27FC236}">
                <a16:creationId xmlns:a16="http://schemas.microsoft.com/office/drawing/2014/main" xmlns="" id="{2B0A9960-6272-40F4-B675-D04662AB48CB}"/>
              </a:ext>
            </a:extLst>
          </p:cNvPr>
          <p:cNvSpPr>
            <a:spLocks noGrp="1" noChangeArrowheads="1"/>
          </p:cNvSpPr>
          <p:nvPr>
            <p:ph type="title"/>
          </p:nvPr>
        </p:nvSpPr>
        <p:spPr>
          <a:xfrm>
            <a:off x="603504" y="51093"/>
            <a:ext cx="7796213" cy="992187"/>
          </a:xfrm>
        </p:spPr>
        <p:txBody>
          <a:bodyPr/>
          <a:lstStyle/>
          <a:p>
            <a:pPr algn="ctr"/>
            <a:r>
              <a:rPr lang="en-US" altLang="en-US" dirty="0">
                <a:solidFill>
                  <a:srgbClr val="002060"/>
                </a:solidFill>
                <a:latin typeface="Arial Narrow" panose="020B0606020202030204" pitchFamily="34" charset="0"/>
              </a:rPr>
              <a:t>Multimedia Databases</a:t>
            </a:r>
          </a:p>
        </p:txBody>
      </p:sp>
      <p:sp>
        <p:nvSpPr>
          <p:cNvPr id="9" name="Rectangle 3">
            <a:extLst>
              <a:ext uri="{FF2B5EF4-FFF2-40B4-BE49-F238E27FC236}">
                <a16:creationId xmlns:a16="http://schemas.microsoft.com/office/drawing/2014/main" xmlns="" id="{A3DF1928-75F9-4214-BAEB-2AC64264D77B}"/>
              </a:ext>
            </a:extLst>
          </p:cNvPr>
          <p:cNvSpPr txBox="1">
            <a:spLocks noChangeArrowheads="1"/>
          </p:cNvSpPr>
          <p:nvPr/>
        </p:nvSpPr>
        <p:spPr>
          <a:xfrm>
            <a:off x="251520" y="1073554"/>
            <a:ext cx="8294687" cy="5235766"/>
          </a:xfrm>
          <a:prstGeom prst="rect">
            <a:avLst/>
          </a:prstGeom>
        </p:spPr>
        <p:txBody>
          <a:bodyPr vert="horz">
            <a:normAutofit fontScale="5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70000"/>
              </a:lnSpc>
            </a:pPr>
            <a:r>
              <a:rPr lang="en-US" altLang="en-US" sz="2900" b="1" dirty="0">
                <a:solidFill>
                  <a:schemeClr val="accent5">
                    <a:lumMod val="50000"/>
                  </a:schemeClr>
                </a:solidFill>
                <a:latin typeface="Arial Narrow" panose="020B0606020202030204" pitchFamily="34" charset="0"/>
              </a:rPr>
              <a:t>Applications based on their data management characteristics:</a:t>
            </a:r>
          </a:p>
          <a:p>
            <a:pPr lvl="1" algn="just">
              <a:lnSpc>
                <a:spcPct val="170000"/>
              </a:lnSpc>
            </a:pPr>
            <a:r>
              <a:rPr lang="en-US" altLang="en-US" sz="2900" b="1" dirty="0">
                <a:solidFill>
                  <a:srgbClr val="C00000"/>
                </a:solidFill>
                <a:latin typeface="Arial Narrow" panose="020B0606020202030204" pitchFamily="34" charset="0"/>
              </a:rPr>
              <a:t>Repository</a:t>
            </a:r>
            <a:r>
              <a:rPr lang="en-US" altLang="en-US" sz="2900" dirty="0">
                <a:solidFill>
                  <a:srgbClr val="C00000"/>
                </a:solidFill>
                <a:latin typeface="Arial Narrow" panose="020B0606020202030204" pitchFamily="34" charset="0"/>
              </a:rPr>
              <a:t> applications</a:t>
            </a:r>
            <a:r>
              <a:rPr lang="en-US" altLang="en-US" sz="2900" dirty="0">
                <a:latin typeface="Arial Narrow" panose="020B0606020202030204" pitchFamily="34" charset="0"/>
              </a:rPr>
              <a:t>: A large amount of multimedia data as well as metadata is stored for retrieval purposes. Examples include repositories of satellite images, engineering drawings and designs, space photographs, and radiology scanned pictures.</a:t>
            </a:r>
          </a:p>
          <a:p>
            <a:pPr lvl="1" algn="just">
              <a:lnSpc>
                <a:spcPct val="170000"/>
              </a:lnSpc>
            </a:pPr>
            <a:r>
              <a:rPr lang="en-US" altLang="en-US" sz="2900" b="1" dirty="0">
                <a:solidFill>
                  <a:srgbClr val="C00000"/>
                </a:solidFill>
                <a:latin typeface="Arial Narrow" panose="020B0606020202030204" pitchFamily="34" charset="0"/>
              </a:rPr>
              <a:t>Presentation</a:t>
            </a:r>
            <a:r>
              <a:rPr lang="en-US" altLang="en-US" sz="2900" dirty="0">
                <a:solidFill>
                  <a:srgbClr val="C00000"/>
                </a:solidFill>
                <a:latin typeface="Arial Narrow" panose="020B0606020202030204" pitchFamily="34" charset="0"/>
              </a:rPr>
              <a:t> applications</a:t>
            </a:r>
            <a:r>
              <a:rPr lang="en-US" altLang="en-US" sz="2900" dirty="0">
                <a:latin typeface="Arial Narrow" panose="020B0606020202030204" pitchFamily="34" charset="0"/>
              </a:rPr>
              <a:t>: A large amount of applications involve delivery of multimedia data subject to temporal constraints;  simple multimedia viewing of video data, for example, requires a system to simulate VCR-like functionality.</a:t>
            </a:r>
          </a:p>
          <a:p>
            <a:pPr lvl="1" algn="just">
              <a:lnSpc>
                <a:spcPct val="170000"/>
              </a:lnSpc>
            </a:pPr>
            <a:r>
              <a:rPr lang="en-US" altLang="en-US" sz="2900" b="1" dirty="0">
                <a:solidFill>
                  <a:srgbClr val="C00000"/>
                </a:solidFill>
                <a:latin typeface="Arial Narrow" panose="020B0606020202030204" pitchFamily="34" charset="0"/>
              </a:rPr>
              <a:t>Collaborative</a:t>
            </a:r>
            <a:r>
              <a:rPr lang="en-US" altLang="en-US" sz="2900" dirty="0">
                <a:latin typeface="Arial Narrow" panose="020B0606020202030204" pitchFamily="34" charset="0"/>
              </a:rPr>
              <a:t> work using multimedia information: This is a new category of applications in which engineers may execute a complex design task by merging drawings, fitting subjects to design constraints, and generating new documentation, change notifications, and so forth. Intelligent healthcare networks as well as telemedicine will involve doctors collaborating among themselves, analyzing multimedia patient data and information in real time as it is generated. </a:t>
            </a:r>
          </a:p>
          <a:p>
            <a:pPr lvl="1"/>
            <a:endParaRPr lang="en-US" altLang="en-US" dirty="0">
              <a:latin typeface="Arial Narrow" panose="020B0606020202030204" pitchFamily="34" charset="0"/>
            </a:endParaRPr>
          </a:p>
        </p:txBody>
      </p:sp>
    </p:spTree>
    <p:extLst>
      <p:ext uri="{BB962C8B-B14F-4D97-AF65-F5344CB8AC3E}">
        <p14:creationId xmlns:p14="http://schemas.microsoft.com/office/powerpoint/2010/main" val="24581970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556652C-D283-4281-85BA-DC4DF0229676}"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4</a:t>
            </a:fld>
            <a:endParaRPr lang="en-IN"/>
          </a:p>
        </p:txBody>
      </p:sp>
      <p:sp>
        <p:nvSpPr>
          <p:cNvPr id="6" name="Rectangle 2"/>
          <p:cNvSpPr>
            <a:spLocks noGrp="1" noChangeArrowheads="1"/>
          </p:cNvSpPr>
          <p:nvPr>
            <p:ph type="title"/>
          </p:nvPr>
        </p:nvSpPr>
        <p:spPr>
          <a:xfrm>
            <a:off x="1350963" y="279241"/>
            <a:ext cx="7793037" cy="609600"/>
          </a:xfrm>
        </p:spPr>
        <p:txBody>
          <a:bodyPr>
            <a:normAutofit fontScale="90000"/>
          </a:bodyPr>
          <a:lstStyle/>
          <a:p>
            <a:pPr algn="ctr"/>
            <a:r>
              <a:rPr lang="en-US" dirty="0">
                <a:solidFill>
                  <a:srgbClr val="002060"/>
                </a:solidFill>
                <a:latin typeface="Arial Narrow" panose="020B0606020202030204" pitchFamily="34" charset="0"/>
              </a:rPr>
              <a:t>Definition of an object</a:t>
            </a:r>
          </a:p>
        </p:txBody>
      </p:sp>
      <p:sp>
        <p:nvSpPr>
          <p:cNvPr id="7" name="Rectangle 3"/>
          <p:cNvSpPr txBox="1">
            <a:spLocks noChangeArrowheads="1"/>
          </p:cNvSpPr>
          <p:nvPr/>
        </p:nvSpPr>
        <p:spPr>
          <a:xfrm>
            <a:off x="214282" y="1142984"/>
            <a:ext cx="4538543" cy="4874884"/>
          </a:xfrm>
          <a:prstGeom prst="rect">
            <a:avLst/>
          </a:prstGeom>
        </p:spPr>
        <p:txBody>
          <a:bodyPr vert="horz">
            <a:normAutofit fontScale="77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buFont typeface="Wingdings" panose="05000000000000000000" pitchFamily="2" charset="2"/>
              <a:buNone/>
            </a:pPr>
            <a:r>
              <a:rPr lang="en-US" dirty="0">
                <a:latin typeface="Arial Narrow" panose="020B0606020202030204" pitchFamily="34" charset="0"/>
              </a:rPr>
              <a:t>Objects – </a:t>
            </a:r>
            <a:r>
              <a:rPr lang="en-US" dirty="0">
                <a:solidFill>
                  <a:srgbClr val="FF0000"/>
                </a:solidFill>
                <a:latin typeface="Arial Narrow" panose="020B0606020202030204" pitchFamily="34" charset="0"/>
              </a:rPr>
              <a:t>User defined complex data types</a:t>
            </a:r>
          </a:p>
          <a:p>
            <a:pPr>
              <a:lnSpc>
                <a:spcPct val="150000"/>
              </a:lnSpc>
              <a:buFont typeface="Wingdings" panose="05000000000000000000" pitchFamily="2" charset="2"/>
              <a:buBlip>
                <a:blip r:embed="rId2"/>
              </a:buBlip>
            </a:pPr>
            <a:r>
              <a:rPr lang="en-US" sz="2000" dirty="0">
                <a:latin typeface="Arial Narrow" panose="020B0606020202030204" pitchFamily="34" charset="0"/>
              </a:rPr>
              <a:t>An object has structure or state (variables) and methods (behavior/operations)</a:t>
            </a:r>
          </a:p>
          <a:p>
            <a:pPr>
              <a:lnSpc>
                <a:spcPct val="150000"/>
              </a:lnSpc>
              <a:buFont typeface="Wingdings" panose="05000000000000000000" pitchFamily="2" charset="2"/>
              <a:buNone/>
            </a:pPr>
            <a:r>
              <a:rPr lang="en-US" dirty="0">
                <a:latin typeface="Arial Narrow" panose="020B0606020202030204" pitchFamily="34" charset="0"/>
              </a:rPr>
              <a:t>An object is described by four characteristics</a:t>
            </a:r>
          </a:p>
          <a:p>
            <a:pPr>
              <a:lnSpc>
                <a:spcPct val="150000"/>
              </a:lnSpc>
              <a:buClr>
                <a:schemeClr val="tx2"/>
              </a:buClr>
              <a:buFont typeface="Wingdings" panose="05000000000000000000" pitchFamily="2" charset="2"/>
              <a:buBlip>
                <a:blip r:embed="rId2"/>
              </a:buBlip>
            </a:pPr>
            <a:r>
              <a:rPr lang="en-US" sz="2300" dirty="0">
                <a:solidFill>
                  <a:srgbClr val="FF0000"/>
                </a:solidFill>
                <a:latin typeface="Arial Narrow" panose="020B0606020202030204" pitchFamily="34" charset="0"/>
              </a:rPr>
              <a:t>Identifier</a:t>
            </a:r>
            <a:r>
              <a:rPr lang="en-US" sz="2300" dirty="0">
                <a:latin typeface="Arial Narrow" panose="020B0606020202030204" pitchFamily="34" charset="0"/>
              </a:rPr>
              <a:t>: a system-wide unique id for an object</a:t>
            </a:r>
          </a:p>
          <a:p>
            <a:pPr>
              <a:lnSpc>
                <a:spcPct val="150000"/>
              </a:lnSpc>
              <a:buClr>
                <a:schemeClr val="tx2"/>
              </a:buClr>
              <a:buFont typeface="Wingdings" panose="05000000000000000000" pitchFamily="2" charset="2"/>
              <a:buBlip>
                <a:blip r:embed="rId2"/>
              </a:buBlip>
            </a:pPr>
            <a:r>
              <a:rPr lang="en-US" sz="2300" dirty="0">
                <a:solidFill>
                  <a:srgbClr val="FF0000"/>
                </a:solidFill>
                <a:latin typeface="Arial Narrow" panose="020B0606020202030204" pitchFamily="34" charset="0"/>
              </a:rPr>
              <a:t>Name</a:t>
            </a:r>
            <a:r>
              <a:rPr lang="en-US" sz="2300" dirty="0">
                <a:latin typeface="Arial Narrow" panose="020B0606020202030204" pitchFamily="34" charset="0"/>
              </a:rPr>
              <a:t>: an object may also have a unique name in DB (optional)</a:t>
            </a:r>
          </a:p>
          <a:p>
            <a:pPr>
              <a:lnSpc>
                <a:spcPct val="150000"/>
              </a:lnSpc>
              <a:buClr>
                <a:schemeClr val="tx2"/>
              </a:buClr>
              <a:buFont typeface="Wingdings" panose="05000000000000000000" pitchFamily="2" charset="2"/>
              <a:buBlip>
                <a:blip r:embed="rId2"/>
              </a:buBlip>
            </a:pPr>
            <a:r>
              <a:rPr lang="en-US" sz="2300" dirty="0">
                <a:solidFill>
                  <a:srgbClr val="FF0000"/>
                </a:solidFill>
                <a:latin typeface="Arial Narrow" panose="020B0606020202030204" pitchFamily="34" charset="0"/>
              </a:rPr>
              <a:t>Lifetime</a:t>
            </a:r>
            <a:r>
              <a:rPr lang="en-US" sz="2300" dirty="0">
                <a:latin typeface="Arial Narrow" panose="020B0606020202030204" pitchFamily="34" charset="0"/>
              </a:rPr>
              <a:t>: determines if the object is persistent or transient</a:t>
            </a:r>
          </a:p>
          <a:p>
            <a:pPr>
              <a:lnSpc>
                <a:spcPct val="150000"/>
              </a:lnSpc>
              <a:buClr>
                <a:schemeClr val="tx2"/>
              </a:buClr>
              <a:buFont typeface="Wingdings" panose="05000000000000000000" pitchFamily="2" charset="2"/>
              <a:buBlip>
                <a:blip r:embed="rId2"/>
              </a:buBlip>
            </a:pPr>
            <a:r>
              <a:rPr lang="en-US" sz="2300" dirty="0">
                <a:solidFill>
                  <a:srgbClr val="FF0000"/>
                </a:solidFill>
                <a:latin typeface="Arial Narrow" panose="020B0606020202030204" pitchFamily="34" charset="0"/>
              </a:rPr>
              <a:t>Structure</a:t>
            </a:r>
            <a:r>
              <a:rPr lang="en-US" sz="2300" dirty="0">
                <a:latin typeface="Arial Narrow" panose="020B0606020202030204" pitchFamily="34" charset="0"/>
              </a:rPr>
              <a:t>: Construction of objects using type constructors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615"/>
          <a:stretch/>
        </p:blipFill>
        <p:spPr>
          <a:xfrm>
            <a:off x="4788024" y="1379297"/>
            <a:ext cx="4104456" cy="4065927"/>
          </a:xfrm>
          <a:prstGeom prst="rect">
            <a:avLst/>
          </a:prstGeom>
        </p:spPr>
      </p:pic>
    </p:spTree>
    <p:extLst>
      <p:ext uri="{BB962C8B-B14F-4D97-AF65-F5344CB8AC3E}">
        <p14:creationId xmlns:p14="http://schemas.microsoft.com/office/powerpoint/2010/main" val="31547808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5FD20B6B-BC41-40B2-AA31-4126EE334242}"/>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2CBA7DB5-C705-4D8D-AC93-C4BE28E5A39C}"/>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DC74ABD8-CD0F-4206-9BDF-F610DE6F6916}"/>
              </a:ext>
            </a:extLst>
          </p:cNvPr>
          <p:cNvSpPr>
            <a:spLocks noGrp="1"/>
          </p:cNvSpPr>
          <p:nvPr>
            <p:ph type="sldNum" sz="quarter" idx="12"/>
          </p:nvPr>
        </p:nvSpPr>
        <p:spPr/>
        <p:txBody>
          <a:bodyPr/>
          <a:lstStyle/>
          <a:p>
            <a:fld id="{0E2B90DE-CA9C-452B-80F9-35262CC2B070}" type="slidenum">
              <a:rPr lang="en-IN" smtClean="0"/>
              <a:pPr/>
              <a:t>40</a:t>
            </a:fld>
            <a:endParaRPr lang="en-IN"/>
          </a:p>
        </p:txBody>
      </p:sp>
      <p:sp>
        <p:nvSpPr>
          <p:cNvPr id="8" name="Rectangle 6">
            <a:extLst>
              <a:ext uri="{FF2B5EF4-FFF2-40B4-BE49-F238E27FC236}">
                <a16:creationId xmlns:a16="http://schemas.microsoft.com/office/drawing/2014/main" xmlns="" id="{C7BA42D3-E664-4FA3-B63F-325F8AC825A2}"/>
              </a:ext>
            </a:extLst>
          </p:cNvPr>
          <p:cNvSpPr>
            <a:spLocks noGrp="1" noChangeArrowheads="1"/>
          </p:cNvSpPr>
          <p:nvPr>
            <p:ph type="title"/>
          </p:nvPr>
        </p:nvSpPr>
        <p:spPr>
          <a:xfrm>
            <a:off x="1320403" y="24746"/>
            <a:ext cx="7796213" cy="992187"/>
          </a:xfrm>
        </p:spPr>
        <p:txBody>
          <a:bodyPr/>
          <a:lstStyle/>
          <a:p>
            <a:pPr algn="ctr"/>
            <a:r>
              <a:rPr lang="en-US" altLang="en-US" dirty="0">
                <a:solidFill>
                  <a:srgbClr val="002060"/>
                </a:solidFill>
                <a:latin typeface="Arial Narrow" panose="020B0606020202030204" pitchFamily="34" charset="0"/>
              </a:rPr>
              <a:t>Data Management Issues</a:t>
            </a:r>
          </a:p>
        </p:txBody>
      </p:sp>
      <p:sp>
        <p:nvSpPr>
          <p:cNvPr id="9" name="Rectangle 7">
            <a:extLst>
              <a:ext uri="{FF2B5EF4-FFF2-40B4-BE49-F238E27FC236}">
                <a16:creationId xmlns:a16="http://schemas.microsoft.com/office/drawing/2014/main" xmlns="" id="{90C3BFBB-FC7F-4E5F-B9D6-264E8B8E4BF5}"/>
              </a:ext>
            </a:extLst>
          </p:cNvPr>
          <p:cNvSpPr txBox="1">
            <a:spLocks noChangeArrowheads="1"/>
          </p:cNvSpPr>
          <p:nvPr/>
        </p:nvSpPr>
        <p:spPr>
          <a:xfrm>
            <a:off x="251520" y="1016932"/>
            <a:ext cx="8294687" cy="5436403"/>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US" sz="1600" dirty="0">
                <a:latin typeface="Arial Narrow" panose="020B0606020202030204" pitchFamily="34" charset="0"/>
                <a:ea typeface="Cambria" panose="02040503050406030204" pitchFamily="18" charset="0"/>
              </a:rPr>
              <a:t>Multimedia information systems are very complex and embrace a large set of issues:</a:t>
            </a:r>
          </a:p>
          <a:p>
            <a:pPr lvl="1">
              <a:lnSpc>
                <a:spcPct val="150000"/>
              </a:lnSpc>
            </a:pPr>
            <a:r>
              <a:rPr lang="en-US" altLang="en-US" sz="1600" dirty="0">
                <a:solidFill>
                  <a:srgbClr val="C00000"/>
                </a:solidFill>
                <a:latin typeface="Arial Narrow" panose="020B0606020202030204" pitchFamily="34" charset="0"/>
                <a:ea typeface="Cambria" panose="02040503050406030204" pitchFamily="18" charset="0"/>
              </a:rPr>
              <a:t>Modeling </a:t>
            </a:r>
          </a:p>
          <a:p>
            <a:pPr lvl="2">
              <a:lnSpc>
                <a:spcPct val="150000"/>
              </a:lnSpc>
            </a:pPr>
            <a:r>
              <a:rPr lang="en-US" altLang="en-US" sz="1600" dirty="0">
                <a:latin typeface="Arial Narrow" panose="020B0606020202030204" pitchFamily="34" charset="0"/>
                <a:ea typeface="Cambria" panose="02040503050406030204" pitchFamily="18" charset="0"/>
              </a:rPr>
              <a:t>Complex objects</a:t>
            </a:r>
          </a:p>
          <a:p>
            <a:pPr lvl="1">
              <a:lnSpc>
                <a:spcPct val="150000"/>
              </a:lnSpc>
            </a:pPr>
            <a:r>
              <a:rPr lang="en-US" altLang="en-US" sz="1600" dirty="0">
                <a:solidFill>
                  <a:srgbClr val="C00000"/>
                </a:solidFill>
                <a:latin typeface="Arial Narrow" panose="020B0606020202030204" pitchFamily="34" charset="0"/>
                <a:ea typeface="Cambria" panose="02040503050406030204" pitchFamily="18" charset="0"/>
              </a:rPr>
              <a:t>Design</a:t>
            </a:r>
          </a:p>
          <a:p>
            <a:pPr lvl="2">
              <a:lnSpc>
                <a:spcPct val="150000"/>
              </a:lnSpc>
            </a:pPr>
            <a:r>
              <a:rPr lang="en-US" altLang="en-US" sz="1600" dirty="0">
                <a:latin typeface="Arial Narrow" panose="020B0606020202030204" pitchFamily="34" charset="0"/>
                <a:ea typeface="Cambria" panose="02040503050406030204" pitchFamily="18" charset="0"/>
              </a:rPr>
              <a:t>Conceptual, logical, and physical design of multimedia has not been addressed fully.</a:t>
            </a:r>
          </a:p>
          <a:p>
            <a:pPr lvl="1">
              <a:lnSpc>
                <a:spcPct val="150000"/>
              </a:lnSpc>
            </a:pPr>
            <a:r>
              <a:rPr lang="en-US" altLang="en-US" sz="1600" dirty="0">
                <a:solidFill>
                  <a:srgbClr val="C00000"/>
                </a:solidFill>
                <a:latin typeface="Arial Narrow" panose="020B0606020202030204" pitchFamily="34" charset="0"/>
                <a:ea typeface="Cambria" panose="02040503050406030204" pitchFamily="18" charset="0"/>
              </a:rPr>
              <a:t>Storage</a:t>
            </a:r>
          </a:p>
          <a:p>
            <a:pPr lvl="2">
              <a:lnSpc>
                <a:spcPct val="150000"/>
              </a:lnSpc>
            </a:pPr>
            <a:r>
              <a:rPr lang="en-US" altLang="en-US" sz="1600" dirty="0">
                <a:latin typeface="Arial Narrow" panose="020B0606020202030204" pitchFamily="34" charset="0"/>
                <a:ea typeface="Cambria" panose="02040503050406030204" pitchFamily="18" charset="0"/>
              </a:rPr>
              <a:t>Multimedia data on standard disklike devices presents problems of representation, compression, mapping to device hierarchies, archiving, and buffering during the input/output operation.</a:t>
            </a:r>
          </a:p>
          <a:p>
            <a:pPr lvl="1">
              <a:lnSpc>
                <a:spcPct val="150000"/>
              </a:lnSpc>
            </a:pPr>
            <a:r>
              <a:rPr lang="en-US" altLang="en-US" sz="1600" dirty="0">
                <a:solidFill>
                  <a:srgbClr val="C00000"/>
                </a:solidFill>
                <a:latin typeface="Arial Narrow" panose="020B0606020202030204" pitchFamily="34" charset="0"/>
                <a:ea typeface="Cambria" panose="02040503050406030204" pitchFamily="18" charset="0"/>
              </a:rPr>
              <a:t>Queries and retrieval</a:t>
            </a:r>
          </a:p>
          <a:p>
            <a:pPr lvl="2">
              <a:lnSpc>
                <a:spcPct val="150000"/>
              </a:lnSpc>
            </a:pPr>
            <a:r>
              <a:rPr lang="en-US" altLang="en-US" sz="1600" dirty="0">
                <a:latin typeface="Arial Narrow" panose="020B0606020202030204" pitchFamily="34" charset="0"/>
                <a:ea typeface="Cambria" panose="02040503050406030204" pitchFamily="18" charset="0"/>
              </a:rPr>
              <a:t>“Database” way of retrieving information is based on query languages and internal index structures.</a:t>
            </a:r>
          </a:p>
          <a:p>
            <a:pPr lvl="1">
              <a:lnSpc>
                <a:spcPct val="150000"/>
              </a:lnSpc>
            </a:pPr>
            <a:r>
              <a:rPr lang="en-US" altLang="en-US" sz="1600" dirty="0">
                <a:solidFill>
                  <a:srgbClr val="C00000"/>
                </a:solidFill>
                <a:latin typeface="Arial Narrow" panose="020B0606020202030204" pitchFamily="34" charset="0"/>
                <a:ea typeface="Cambria" panose="02040503050406030204" pitchFamily="18" charset="0"/>
              </a:rPr>
              <a:t>Performance</a:t>
            </a:r>
          </a:p>
          <a:p>
            <a:pPr lvl="2">
              <a:lnSpc>
                <a:spcPct val="150000"/>
              </a:lnSpc>
            </a:pPr>
            <a:r>
              <a:rPr lang="en-US" altLang="en-US" sz="1600" dirty="0">
                <a:latin typeface="Arial Narrow" panose="020B0606020202030204" pitchFamily="34" charset="0"/>
                <a:ea typeface="Cambria" panose="02040503050406030204" pitchFamily="18" charset="0"/>
              </a:rPr>
              <a:t>Multimedia applications involving only documents and text, performance constraints are subjectively determined by the user.</a:t>
            </a:r>
          </a:p>
          <a:p>
            <a:pPr marL="594360" lvl="2" indent="0">
              <a:lnSpc>
                <a:spcPct val="150000"/>
              </a:lnSpc>
              <a:buNone/>
            </a:pPr>
            <a:endParaRPr lang="en-US" altLang="en-US" sz="1600" dirty="0">
              <a:latin typeface="Arial Narrow" panose="020B0606020202030204" pitchFamily="34" charset="0"/>
              <a:ea typeface="Cambria" panose="02040503050406030204" pitchFamily="18" charset="0"/>
            </a:endParaRPr>
          </a:p>
        </p:txBody>
      </p:sp>
    </p:spTree>
    <p:extLst>
      <p:ext uri="{BB962C8B-B14F-4D97-AF65-F5344CB8AC3E}">
        <p14:creationId xmlns:p14="http://schemas.microsoft.com/office/powerpoint/2010/main" val="18477445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8A1C8F72-DB38-4D06-A9BB-D1CB158BAF80}"/>
              </a:ext>
            </a:extLst>
          </p:cNvPr>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a:extLst>
              <a:ext uri="{FF2B5EF4-FFF2-40B4-BE49-F238E27FC236}">
                <a16:creationId xmlns:a16="http://schemas.microsoft.com/office/drawing/2014/main" xmlns="" id="{C7739616-BFD3-41C9-B000-071D822871A6}"/>
              </a:ext>
            </a:extLst>
          </p:cNvPr>
          <p:cNvSpPr>
            <a:spLocks noGrp="1"/>
          </p:cNvSpPr>
          <p:nvPr>
            <p:ph type="ftr" sz="quarter" idx="11"/>
          </p:nvPr>
        </p:nvSpPr>
        <p:spPr/>
        <p:txBody>
          <a:bodyPr/>
          <a:lstStyle/>
          <a:p>
            <a:r>
              <a:rPr lang="en-IN"/>
              <a:t>DBMS-UNIT-V</a:t>
            </a:r>
          </a:p>
        </p:txBody>
      </p:sp>
      <p:sp>
        <p:nvSpPr>
          <p:cNvPr id="5" name="Slide Number Placeholder 4">
            <a:extLst>
              <a:ext uri="{FF2B5EF4-FFF2-40B4-BE49-F238E27FC236}">
                <a16:creationId xmlns:a16="http://schemas.microsoft.com/office/drawing/2014/main" xmlns="" id="{40C35B11-A32E-48BD-BAED-BC31F5E3425A}"/>
              </a:ext>
            </a:extLst>
          </p:cNvPr>
          <p:cNvSpPr>
            <a:spLocks noGrp="1"/>
          </p:cNvSpPr>
          <p:nvPr>
            <p:ph type="sldNum" sz="quarter" idx="12"/>
          </p:nvPr>
        </p:nvSpPr>
        <p:spPr/>
        <p:txBody>
          <a:bodyPr/>
          <a:lstStyle/>
          <a:p>
            <a:fld id="{0E2B90DE-CA9C-452B-80F9-35262CC2B070}" type="slidenum">
              <a:rPr lang="en-IN" smtClean="0"/>
              <a:pPr/>
              <a:t>41</a:t>
            </a:fld>
            <a:endParaRPr lang="en-IN"/>
          </a:p>
        </p:txBody>
      </p:sp>
      <p:sp>
        <p:nvSpPr>
          <p:cNvPr id="8" name="Rectangle 6">
            <a:extLst>
              <a:ext uri="{FF2B5EF4-FFF2-40B4-BE49-F238E27FC236}">
                <a16:creationId xmlns:a16="http://schemas.microsoft.com/office/drawing/2014/main" xmlns="" id="{32EBCEA1-00D7-4F67-8D3B-540ECF6A9A06}"/>
              </a:ext>
            </a:extLst>
          </p:cNvPr>
          <p:cNvSpPr>
            <a:spLocks noGrp="1" noChangeArrowheads="1"/>
          </p:cNvSpPr>
          <p:nvPr>
            <p:ph type="title"/>
          </p:nvPr>
        </p:nvSpPr>
        <p:spPr>
          <a:xfrm>
            <a:off x="978693" y="228600"/>
            <a:ext cx="7796213" cy="992187"/>
          </a:xfrm>
        </p:spPr>
        <p:txBody>
          <a:bodyPr/>
          <a:lstStyle/>
          <a:p>
            <a:pPr algn="ctr"/>
            <a:r>
              <a:rPr lang="en-US" altLang="en-US" sz="3200" dirty="0">
                <a:solidFill>
                  <a:srgbClr val="002060"/>
                </a:solidFill>
                <a:latin typeface="Arial Narrow" panose="020B0606020202030204" pitchFamily="34" charset="0"/>
              </a:rPr>
              <a:t>Multimedia Database Applications</a:t>
            </a:r>
          </a:p>
        </p:txBody>
      </p:sp>
      <p:sp>
        <p:nvSpPr>
          <p:cNvPr id="9" name="Rectangle 7">
            <a:extLst>
              <a:ext uri="{FF2B5EF4-FFF2-40B4-BE49-F238E27FC236}">
                <a16:creationId xmlns:a16="http://schemas.microsoft.com/office/drawing/2014/main" xmlns="" id="{894359FF-2143-45DB-B237-BD13292A525E}"/>
              </a:ext>
            </a:extLst>
          </p:cNvPr>
          <p:cNvSpPr txBox="1">
            <a:spLocks noChangeArrowheads="1"/>
          </p:cNvSpPr>
          <p:nvPr/>
        </p:nvSpPr>
        <p:spPr>
          <a:xfrm>
            <a:off x="146304" y="1220787"/>
            <a:ext cx="8628602" cy="4572000"/>
          </a:xfrm>
          <a:prstGeom prst="rect">
            <a:avLst/>
          </a:prstGeom>
        </p:spPr>
        <p:txBody>
          <a:bodyPr vert="horz">
            <a:normAutofit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altLang="en-US" dirty="0">
                <a:latin typeface="Arial Narrow" panose="020B0606020202030204" pitchFamily="34" charset="0"/>
              </a:rPr>
              <a:t>Large-scale applications of multimedia databases can be expected encompasses a large number of disciplines and enhance existing capabilities.</a:t>
            </a:r>
          </a:p>
          <a:p>
            <a:pPr lvl="1" algn="just">
              <a:lnSpc>
                <a:spcPct val="150000"/>
              </a:lnSpc>
            </a:pPr>
            <a:r>
              <a:rPr lang="en-US" altLang="en-US" dirty="0">
                <a:latin typeface="Arial Narrow" panose="020B0606020202030204" pitchFamily="34" charset="0"/>
              </a:rPr>
              <a:t>Documents and records management</a:t>
            </a:r>
          </a:p>
          <a:p>
            <a:pPr lvl="1" algn="just">
              <a:lnSpc>
                <a:spcPct val="150000"/>
              </a:lnSpc>
            </a:pPr>
            <a:r>
              <a:rPr lang="en-US" altLang="en-US" dirty="0">
                <a:latin typeface="Arial Narrow" panose="020B0606020202030204" pitchFamily="34" charset="0"/>
              </a:rPr>
              <a:t>Knowledge dissemination</a:t>
            </a:r>
          </a:p>
          <a:p>
            <a:pPr lvl="1" algn="just">
              <a:lnSpc>
                <a:spcPct val="150000"/>
              </a:lnSpc>
            </a:pPr>
            <a:r>
              <a:rPr lang="en-US" altLang="en-US" dirty="0">
                <a:latin typeface="Arial Narrow" panose="020B0606020202030204" pitchFamily="34" charset="0"/>
              </a:rPr>
              <a:t>Education and training</a:t>
            </a:r>
          </a:p>
          <a:p>
            <a:pPr lvl="1" algn="just">
              <a:lnSpc>
                <a:spcPct val="150000"/>
              </a:lnSpc>
            </a:pPr>
            <a:r>
              <a:rPr lang="en-US" altLang="en-US" dirty="0">
                <a:latin typeface="Arial Narrow" panose="020B0606020202030204" pitchFamily="34" charset="0"/>
              </a:rPr>
              <a:t>Marketing, advertising, retailing, entertainment, and travel</a:t>
            </a:r>
          </a:p>
          <a:p>
            <a:pPr lvl="1" algn="just">
              <a:lnSpc>
                <a:spcPct val="150000"/>
              </a:lnSpc>
            </a:pPr>
            <a:r>
              <a:rPr lang="en-US" altLang="en-US" dirty="0">
                <a:latin typeface="Arial Narrow" panose="020B0606020202030204" pitchFamily="34" charset="0"/>
              </a:rPr>
              <a:t>Real-time control and monitoring</a:t>
            </a:r>
          </a:p>
        </p:txBody>
      </p:sp>
    </p:spTree>
    <p:extLst>
      <p:ext uri="{BB962C8B-B14F-4D97-AF65-F5344CB8AC3E}">
        <p14:creationId xmlns:p14="http://schemas.microsoft.com/office/powerpoint/2010/main" val="287538866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42</a:t>
            </a:fld>
            <a:endParaRPr lang="en-IN"/>
          </a:p>
        </p:txBody>
      </p:sp>
      <p:sp>
        <p:nvSpPr>
          <p:cNvPr id="8" name="Rectangle 6"/>
          <p:cNvSpPr>
            <a:spLocks noGrp="1" noChangeArrowheads="1"/>
          </p:cNvSpPr>
          <p:nvPr>
            <p:ph type="title"/>
          </p:nvPr>
        </p:nvSpPr>
        <p:spPr>
          <a:xfrm>
            <a:off x="978693" y="150813"/>
            <a:ext cx="7796213" cy="992187"/>
          </a:xfrm>
        </p:spPr>
        <p:txBody>
          <a:bodyPr/>
          <a:lstStyle/>
          <a:p>
            <a:pPr algn="ctr"/>
            <a:r>
              <a:rPr lang="en-US" dirty="0" smtClean="0">
                <a:solidFill>
                  <a:srgbClr val="002060"/>
                </a:solidFill>
                <a:latin typeface="Arial Narrow" panose="020B0606020202030204" pitchFamily="34" charset="0"/>
              </a:rPr>
              <a:t>Geographic </a:t>
            </a:r>
            <a:r>
              <a:rPr lang="en-US" dirty="0">
                <a:solidFill>
                  <a:srgbClr val="002060"/>
                </a:solidFill>
                <a:latin typeface="Arial Narrow" panose="020B0606020202030204" pitchFamily="34" charset="0"/>
              </a:rPr>
              <a:t>Information Systems</a:t>
            </a:r>
          </a:p>
        </p:txBody>
      </p:sp>
      <p:sp>
        <p:nvSpPr>
          <p:cNvPr id="9" name="Rectangle 7"/>
          <p:cNvSpPr txBox="1">
            <a:spLocks noChangeArrowheads="1"/>
          </p:cNvSpPr>
          <p:nvPr/>
        </p:nvSpPr>
        <p:spPr>
          <a:xfrm>
            <a:off x="191063" y="1143000"/>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dirty="0" smtClean="0">
                <a:latin typeface="Arial Narrow" panose="020B0606020202030204" pitchFamily="34" charset="0"/>
              </a:rPr>
              <a:t>Geographic information systems(GIS) are used to collect, model, and analyze information describing physical properties of the geographical world. </a:t>
            </a:r>
            <a:endParaRPr lang="en-US" sz="2400" dirty="0">
              <a:latin typeface="Arial Narrow" panose="020B060602020203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780928"/>
            <a:ext cx="7641263" cy="3429372"/>
          </a:xfrm>
          <a:prstGeom prst="rect">
            <a:avLst/>
          </a:prstGeom>
        </p:spPr>
      </p:pic>
    </p:spTree>
    <p:extLst>
      <p:ext uri="{BB962C8B-B14F-4D97-AF65-F5344CB8AC3E}">
        <p14:creationId xmlns:p14="http://schemas.microsoft.com/office/powerpoint/2010/main" val="336882836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43</a:t>
            </a:fld>
            <a:endParaRPr lang="en-IN"/>
          </a:p>
        </p:txBody>
      </p:sp>
      <p:sp>
        <p:nvSpPr>
          <p:cNvPr id="8" name="Rectangle 6"/>
          <p:cNvSpPr>
            <a:spLocks noGrp="1" noChangeArrowheads="1"/>
          </p:cNvSpPr>
          <p:nvPr>
            <p:ph type="title"/>
          </p:nvPr>
        </p:nvSpPr>
        <p:spPr>
          <a:xfrm>
            <a:off x="1115616" y="128432"/>
            <a:ext cx="7796213" cy="992187"/>
          </a:xfrm>
        </p:spPr>
        <p:txBody>
          <a:bodyPr>
            <a:normAutofit/>
          </a:bodyPr>
          <a:lstStyle/>
          <a:p>
            <a:pPr algn="ctr"/>
            <a:r>
              <a:rPr lang="en-US" dirty="0" smtClean="0">
                <a:solidFill>
                  <a:srgbClr val="002060"/>
                </a:solidFill>
                <a:latin typeface="Arial Narrow" panose="020B0606020202030204" pitchFamily="34" charset="0"/>
              </a:rPr>
              <a:t>Geographic </a:t>
            </a:r>
            <a:r>
              <a:rPr lang="en-US" dirty="0">
                <a:solidFill>
                  <a:srgbClr val="002060"/>
                </a:solidFill>
                <a:latin typeface="Arial Narrow" panose="020B0606020202030204" pitchFamily="34" charset="0"/>
              </a:rPr>
              <a:t>Information </a:t>
            </a:r>
            <a:r>
              <a:rPr lang="en-US" dirty="0" smtClean="0">
                <a:solidFill>
                  <a:srgbClr val="002060"/>
                </a:solidFill>
                <a:latin typeface="Arial Narrow" panose="020B0606020202030204" pitchFamily="34" charset="0"/>
              </a:rPr>
              <a:t>Systems</a:t>
            </a:r>
            <a:endParaRPr lang="en-US" dirty="0">
              <a:solidFill>
                <a:srgbClr val="002060"/>
              </a:solidFill>
              <a:latin typeface="Arial Narrow" panose="020B0606020202030204" pitchFamily="34" charset="0"/>
            </a:endParaRPr>
          </a:p>
        </p:txBody>
      </p:sp>
      <p:sp>
        <p:nvSpPr>
          <p:cNvPr id="9" name="Rectangle 7"/>
          <p:cNvSpPr txBox="1">
            <a:spLocks noChangeArrowheads="1"/>
          </p:cNvSpPr>
          <p:nvPr/>
        </p:nvSpPr>
        <p:spPr>
          <a:xfrm>
            <a:off x="153200" y="1196752"/>
            <a:ext cx="8758629"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1800" dirty="0" smtClean="0">
                <a:latin typeface="Arial Narrow" panose="020B0606020202030204" pitchFamily="34" charset="0"/>
              </a:rPr>
              <a:t>The scope of  GIS broadly encompasses two types of data:</a:t>
            </a:r>
          </a:p>
          <a:p>
            <a:pPr lvl="1" algn="just">
              <a:lnSpc>
                <a:spcPct val="150000"/>
              </a:lnSpc>
            </a:pPr>
            <a:r>
              <a:rPr lang="en-US" sz="1800" b="1" dirty="0" smtClean="0">
                <a:solidFill>
                  <a:srgbClr val="C00000"/>
                </a:solidFill>
                <a:latin typeface="Arial Narrow" panose="020B0606020202030204" pitchFamily="34" charset="0"/>
              </a:rPr>
              <a:t>Spatial</a:t>
            </a:r>
            <a:r>
              <a:rPr lang="en-US" sz="1800" dirty="0" smtClean="0">
                <a:solidFill>
                  <a:srgbClr val="C00000"/>
                </a:solidFill>
                <a:latin typeface="Arial Narrow" panose="020B0606020202030204" pitchFamily="34" charset="0"/>
              </a:rPr>
              <a:t> data</a:t>
            </a:r>
            <a:r>
              <a:rPr lang="en-US" sz="1800" dirty="0" smtClean="0">
                <a:latin typeface="Arial Narrow" panose="020B0606020202030204" pitchFamily="34" charset="0"/>
              </a:rPr>
              <a:t>, originating from maps, digital images, administrative and political boundaries, roads, transportation networks, physical data, such as rivers, soil characteristics, climatic regions, land elevations, and</a:t>
            </a:r>
          </a:p>
          <a:p>
            <a:pPr lvl="1" algn="just">
              <a:lnSpc>
                <a:spcPct val="150000"/>
              </a:lnSpc>
            </a:pPr>
            <a:r>
              <a:rPr lang="en-US" sz="1800" b="1" dirty="0" smtClean="0">
                <a:solidFill>
                  <a:srgbClr val="C00000"/>
                </a:solidFill>
                <a:latin typeface="Arial Narrow" panose="020B0606020202030204" pitchFamily="34" charset="0"/>
              </a:rPr>
              <a:t>Non-spatial</a:t>
            </a:r>
            <a:r>
              <a:rPr lang="en-US" sz="1800" dirty="0" smtClean="0">
                <a:latin typeface="Arial Narrow" panose="020B0606020202030204" pitchFamily="34" charset="0"/>
              </a:rPr>
              <a:t> data, such as socio-economic data (like census counts), economic data, and sales or marketing information. GIS is a rapidly developing domain that offers highly innovative approaches to meet some challenging technical demands.</a:t>
            </a:r>
            <a:endParaRPr lang="en-US" sz="1800" dirty="0">
              <a:latin typeface="Arial Narrow" panose="020B0606020202030204" pitchFamily="34" charset="0"/>
            </a:endParaRPr>
          </a:p>
        </p:txBody>
      </p:sp>
    </p:spTree>
    <p:extLst>
      <p:ext uri="{BB962C8B-B14F-4D97-AF65-F5344CB8AC3E}">
        <p14:creationId xmlns:p14="http://schemas.microsoft.com/office/powerpoint/2010/main" val="13895724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44</a:t>
            </a:fld>
            <a:endParaRPr lang="en-IN"/>
          </a:p>
        </p:txBody>
      </p:sp>
      <p:sp>
        <p:nvSpPr>
          <p:cNvPr id="8" name="Rectangle 50"/>
          <p:cNvSpPr>
            <a:spLocks noGrp="1" noChangeArrowheads="1"/>
          </p:cNvSpPr>
          <p:nvPr>
            <p:ph type="title"/>
          </p:nvPr>
        </p:nvSpPr>
        <p:spPr>
          <a:xfrm>
            <a:off x="1236243" y="128660"/>
            <a:ext cx="7796213" cy="992187"/>
          </a:xfrm>
        </p:spPr>
        <p:txBody>
          <a:bodyPr/>
          <a:lstStyle/>
          <a:p>
            <a:pPr algn="ctr"/>
            <a:r>
              <a:rPr lang="en-US" dirty="0" smtClean="0">
                <a:solidFill>
                  <a:srgbClr val="002060"/>
                </a:solidFill>
                <a:latin typeface="Arial Narrow" panose="020B0606020202030204" pitchFamily="34" charset="0"/>
              </a:rPr>
              <a:t>GIS Applications</a:t>
            </a:r>
            <a:endParaRPr lang="en-US" dirty="0">
              <a:solidFill>
                <a:srgbClr val="002060"/>
              </a:solidFill>
              <a:latin typeface="Arial Narrow" panose="020B0606020202030204" pitchFamily="34" charset="0"/>
            </a:endParaRPr>
          </a:p>
        </p:txBody>
      </p:sp>
      <p:pic>
        <p:nvPicPr>
          <p:cNvPr id="53" name="Picture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169152"/>
            <a:ext cx="8325172" cy="5062538"/>
          </a:xfrm>
          <a:prstGeom prst="rect">
            <a:avLst/>
          </a:prstGeom>
        </p:spPr>
      </p:pic>
    </p:spTree>
    <p:extLst>
      <p:ext uri="{BB962C8B-B14F-4D97-AF65-F5344CB8AC3E}">
        <p14:creationId xmlns:p14="http://schemas.microsoft.com/office/powerpoint/2010/main" val="191111614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45</a:t>
            </a:fld>
            <a:endParaRPr lang="en-IN"/>
          </a:p>
        </p:txBody>
      </p:sp>
      <p:sp>
        <p:nvSpPr>
          <p:cNvPr id="8" name="Rectangle 6"/>
          <p:cNvSpPr>
            <a:spLocks noGrp="1" noChangeArrowheads="1"/>
          </p:cNvSpPr>
          <p:nvPr>
            <p:ph type="title"/>
          </p:nvPr>
        </p:nvSpPr>
        <p:spPr>
          <a:xfrm>
            <a:off x="586803" y="127749"/>
            <a:ext cx="7796213" cy="992187"/>
          </a:xfrm>
        </p:spPr>
        <p:txBody>
          <a:bodyPr>
            <a:normAutofit fontScale="90000"/>
          </a:bodyPr>
          <a:lstStyle/>
          <a:p>
            <a:r>
              <a:rPr lang="en-US" sz="3200" dirty="0">
                <a:solidFill>
                  <a:srgbClr val="002060"/>
                </a:solidFill>
              </a:rPr>
              <a:t> </a:t>
            </a:r>
            <a:r>
              <a:rPr lang="en-US" sz="3200" dirty="0" smtClean="0">
                <a:solidFill>
                  <a:srgbClr val="002060"/>
                </a:solidFill>
              </a:rPr>
              <a:t>          Data </a:t>
            </a:r>
            <a:r>
              <a:rPr lang="en-US" sz="3200" dirty="0">
                <a:solidFill>
                  <a:srgbClr val="002060"/>
                </a:solidFill>
              </a:rPr>
              <a:t>Management Requirements of </a:t>
            </a:r>
            <a:r>
              <a:rPr lang="en-US" sz="3200" dirty="0" smtClean="0">
                <a:solidFill>
                  <a:srgbClr val="002060"/>
                </a:solidFill>
              </a:rPr>
              <a:t>GIS</a:t>
            </a:r>
            <a:endParaRPr lang="en-US" sz="3200" dirty="0">
              <a:solidFill>
                <a:srgbClr val="002060"/>
              </a:solidFill>
            </a:endParaRPr>
          </a:p>
        </p:txBody>
      </p:sp>
      <p:sp>
        <p:nvSpPr>
          <p:cNvPr id="9" name="Rectangle 7"/>
          <p:cNvSpPr txBox="1">
            <a:spLocks noChangeArrowheads="1"/>
          </p:cNvSpPr>
          <p:nvPr/>
        </p:nvSpPr>
        <p:spPr>
          <a:xfrm>
            <a:off x="251520" y="1315879"/>
            <a:ext cx="8294687" cy="45720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buFont typeface="Wingdings" panose="05000000000000000000" pitchFamily="2" charset="2"/>
              <a:buNone/>
            </a:pPr>
            <a:r>
              <a:rPr lang="en-US" sz="2400" b="1" dirty="0" smtClean="0">
                <a:solidFill>
                  <a:srgbClr val="C00000"/>
                </a:solidFill>
                <a:latin typeface="Arial Narrow" panose="020B0606020202030204" pitchFamily="34" charset="0"/>
              </a:rPr>
              <a:t>Data Analysis</a:t>
            </a:r>
          </a:p>
          <a:p>
            <a:pPr>
              <a:lnSpc>
                <a:spcPct val="150000"/>
              </a:lnSpc>
            </a:pPr>
            <a:r>
              <a:rPr lang="en-US" sz="2400" dirty="0" smtClean="0">
                <a:latin typeface="Arial Narrow" panose="020B0606020202030204" pitchFamily="34" charset="0"/>
              </a:rPr>
              <a:t>GIS data undergoes various types of analysis. </a:t>
            </a:r>
          </a:p>
          <a:p>
            <a:pPr lvl="1">
              <a:lnSpc>
                <a:spcPct val="150000"/>
              </a:lnSpc>
            </a:pPr>
            <a:r>
              <a:rPr lang="en-US" sz="2200" dirty="0" smtClean="0">
                <a:latin typeface="Arial Narrow" panose="020B0606020202030204" pitchFamily="34" charset="0"/>
              </a:rPr>
              <a:t>For example, in applications </a:t>
            </a:r>
          </a:p>
          <a:p>
            <a:pPr lvl="2">
              <a:lnSpc>
                <a:spcPct val="150000"/>
              </a:lnSpc>
            </a:pPr>
            <a:r>
              <a:rPr lang="en-US" dirty="0" smtClean="0">
                <a:latin typeface="Arial Narrow" panose="020B0606020202030204" pitchFamily="34" charset="0"/>
              </a:rPr>
              <a:t>such as soil erosion studies, environmental impact studies, or hydrological runoff simulations, </a:t>
            </a:r>
          </a:p>
          <a:p>
            <a:pPr lvl="1">
              <a:lnSpc>
                <a:spcPct val="150000"/>
              </a:lnSpc>
            </a:pPr>
            <a:r>
              <a:rPr lang="en-US" sz="2200" dirty="0" smtClean="0">
                <a:latin typeface="Arial Narrow" panose="020B0606020202030204" pitchFamily="34" charset="0"/>
              </a:rPr>
              <a:t>DTM data may undergo various types of geomorphometric analysis – measurements such as </a:t>
            </a:r>
          </a:p>
          <a:p>
            <a:pPr lvl="2">
              <a:lnSpc>
                <a:spcPct val="150000"/>
              </a:lnSpc>
            </a:pPr>
            <a:r>
              <a:rPr lang="en-US" dirty="0" smtClean="0">
                <a:latin typeface="Arial Narrow" panose="020B0606020202030204" pitchFamily="34" charset="0"/>
              </a:rPr>
              <a:t>slope values, gradients (the rate of change in altitude), aspect (the compass direction of the gradient), profile convexity (the rate of change of gradient), plan convexity (the convexity of contours and other parameters).</a:t>
            </a:r>
            <a:endParaRPr lang="en-US" dirty="0">
              <a:latin typeface="Arial Narrow" panose="020B0606020202030204" pitchFamily="34" charset="0"/>
            </a:endParaRPr>
          </a:p>
        </p:txBody>
      </p:sp>
    </p:spTree>
    <p:extLst>
      <p:ext uri="{BB962C8B-B14F-4D97-AF65-F5344CB8AC3E}">
        <p14:creationId xmlns:p14="http://schemas.microsoft.com/office/powerpoint/2010/main" val="27102200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46</a:t>
            </a:fld>
            <a:endParaRPr lang="en-IN"/>
          </a:p>
        </p:txBody>
      </p:sp>
      <p:sp>
        <p:nvSpPr>
          <p:cNvPr id="8" name="Rectangle 7"/>
          <p:cNvSpPr txBox="1">
            <a:spLocks noChangeArrowheads="1"/>
          </p:cNvSpPr>
          <p:nvPr/>
        </p:nvSpPr>
        <p:spPr>
          <a:xfrm>
            <a:off x="251520" y="1196752"/>
            <a:ext cx="8294687" cy="4572000"/>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buFont typeface="Wingdings" panose="05000000000000000000" pitchFamily="2" charset="2"/>
              <a:buNone/>
            </a:pPr>
            <a:r>
              <a:rPr lang="en-US" sz="2400" b="1" dirty="0" smtClean="0">
                <a:solidFill>
                  <a:srgbClr val="C00000"/>
                </a:solidFill>
                <a:latin typeface="Arial Narrow" panose="020B0606020202030204" pitchFamily="34" charset="0"/>
              </a:rPr>
              <a:t>Data Integration</a:t>
            </a:r>
          </a:p>
          <a:p>
            <a:pPr algn="just">
              <a:lnSpc>
                <a:spcPct val="150000"/>
              </a:lnSpc>
            </a:pPr>
            <a:r>
              <a:rPr lang="en-US" sz="2400" dirty="0" smtClean="0">
                <a:latin typeface="Arial Narrow" panose="020B0606020202030204" pitchFamily="34" charset="0"/>
              </a:rPr>
              <a:t>GISs must integrate both vector and raster data from a variety of sources. </a:t>
            </a:r>
          </a:p>
          <a:p>
            <a:pPr lvl="1" algn="just">
              <a:lnSpc>
                <a:spcPct val="150000"/>
              </a:lnSpc>
            </a:pPr>
            <a:r>
              <a:rPr lang="en-US" sz="2200" dirty="0" smtClean="0">
                <a:latin typeface="Arial Narrow" panose="020B0606020202030204" pitchFamily="34" charset="0"/>
              </a:rPr>
              <a:t>Sometimes edges and regions are inferred from a raster image to form a vector model, or conversely, raster images such as aerial photographs are used to update vector models. </a:t>
            </a:r>
          </a:p>
          <a:p>
            <a:pPr lvl="1" algn="just">
              <a:lnSpc>
                <a:spcPct val="150000"/>
              </a:lnSpc>
            </a:pPr>
            <a:r>
              <a:rPr lang="en-US" sz="2200" dirty="0" smtClean="0">
                <a:latin typeface="Arial Narrow" panose="020B0606020202030204" pitchFamily="34" charset="0"/>
              </a:rPr>
              <a:t>Several </a:t>
            </a:r>
            <a:r>
              <a:rPr lang="en-US" sz="2200" b="1" dirty="0" smtClean="0">
                <a:solidFill>
                  <a:srgbClr val="C00000"/>
                </a:solidFill>
                <a:latin typeface="Arial Narrow" panose="020B0606020202030204" pitchFamily="34" charset="0"/>
              </a:rPr>
              <a:t>coordinate systems</a:t>
            </a:r>
            <a:r>
              <a:rPr lang="en-US" sz="2200" dirty="0" smtClean="0">
                <a:solidFill>
                  <a:srgbClr val="C00000"/>
                </a:solidFill>
                <a:latin typeface="Arial Narrow" panose="020B0606020202030204" pitchFamily="34" charset="0"/>
              </a:rPr>
              <a:t> </a:t>
            </a:r>
            <a:r>
              <a:rPr lang="en-US" sz="2200" dirty="0" smtClean="0">
                <a:latin typeface="Arial Narrow" panose="020B0606020202030204" pitchFamily="34" charset="0"/>
              </a:rPr>
              <a:t>such as Universal Transverse Mercator (UTM), latitude/longitude, and local cadastral systems are used to identify locations. </a:t>
            </a:r>
          </a:p>
          <a:p>
            <a:pPr lvl="1" algn="just">
              <a:lnSpc>
                <a:spcPct val="150000"/>
              </a:lnSpc>
            </a:pPr>
            <a:r>
              <a:rPr lang="en-US" sz="2200" dirty="0" smtClean="0">
                <a:latin typeface="Arial Narrow" panose="020B0606020202030204" pitchFamily="34" charset="0"/>
              </a:rPr>
              <a:t>Data originating from different coordinate systems requires appropriate transformations.</a:t>
            </a:r>
            <a:endParaRPr lang="en-US" sz="2200" dirty="0">
              <a:latin typeface="Arial Narrow" panose="020B0606020202030204" pitchFamily="34" charset="0"/>
            </a:endParaRPr>
          </a:p>
        </p:txBody>
      </p:sp>
      <p:sp>
        <p:nvSpPr>
          <p:cNvPr id="9" name="Rectangle 6"/>
          <p:cNvSpPr>
            <a:spLocks noGrp="1" noChangeArrowheads="1"/>
          </p:cNvSpPr>
          <p:nvPr>
            <p:ph type="title"/>
          </p:nvPr>
        </p:nvSpPr>
        <p:spPr>
          <a:xfrm>
            <a:off x="586803" y="127749"/>
            <a:ext cx="7796213" cy="992187"/>
          </a:xfrm>
        </p:spPr>
        <p:txBody>
          <a:bodyPr>
            <a:normAutofit fontScale="90000"/>
          </a:bodyPr>
          <a:lstStyle/>
          <a:p>
            <a:r>
              <a:rPr lang="en-US" sz="3200" dirty="0">
                <a:solidFill>
                  <a:srgbClr val="002060"/>
                </a:solidFill>
              </a:rPr>
              <a:t> </a:t>
            </a:r>
            <a:r>
              <a:rPr lang="en-US" sz="3200" dirty="0" smtClean="0">
                <a:solidFill>
                  <a:srgbClr val="002060"/>
                </a:solidFill>
              </a:rPr>
              <a:t>          Data </a:t>
            </a:r>
            <a:r>
              <a:rPr lang="en-US" sz="3200" dirty="0">
                <a:solidFill>
                  <a:srgbClr val="002060"/>
                </a:solidFill>
              </a:rPr>
              <a:t>Management Requirements of </a:t>
            </a:r>
            <a:r>
              <a:rPr lang="en-US" sz="3200" dirty="0" smtClean="0">
                <a:solidFill>
                  <a:srgbClr val="002060"/>
                </a:solidFill>
              </a:rPr>
              <a:t>GIS</a:t>
            </a:r>
            <a:endParaRPr lang="en-US" sz="3200" dirty="0">
              <a:solidFill>
                <a:srgbClr val="002060"/>
              </a:solidFill>
            </a:endParaRPr>
          </a:p>
        </p:txBody>
      </p:sp>
    </p:spTree>
    <p:extLst>
      <p:ext uri="{BB962C8B-B14F-4D97-AF65-F5344CB8AC3E}">
        <p14:creationId xmlns:p14="http://schemas.microsoft.com/office/powerpoint/2010/main" val="11382507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47</a:t>
            </a:fld>
            <a:endParaRPr lang="en-IN"/>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4642"/>
          <a:stretch/>
        </p:blipFill>
        <p:spPr>
          <a:xfrm>
            <a:off x="1187624" y="245705"/>
            <a:ext cx="7759770" cy="5917232"/>
          </a:xfrm>
          <a:prstGeom prst="rect">
            <a:avLst/>
          </a:prstGeom>
        </p:spPr>
      </p:pic>
    </p:spTree>
    <p:extLst>
      <p:ext uri="{BB962C8B-B14F-4D97-AF65-F5344CB8AC3E}">
        <p14:creationId xmlns:p14="http://schemas.microsoft.com/office/powerpoint/2010/main" val="2069401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48</a:t>
            </a:fld>
            <a:endParaRPr lang="en-IN"/>
          </a:p>
        </p:txBody>
      </p:sp>
      <p:sp>
        <p:nvSpPr>
          <p:cNvPr id="8" name="Rectangle 7"/>
          <p:cNvSpPr txBox="1">
            <a:spLocks noChangeArrowheads="1"/>
          </p:cNvSpPr>
          <p:nvPr/>
        </p:nvSpPr>
        <p:spPr>
          <a:xfrm>
            <a:off x="239713" y="1268760"/>
            <a:ext cx="8652767" cy="4572000"/>
          </a:xfrm>
          <a:prstGeom prst="rect">
            <a:avLst/>
          </a:prstGeom>
        </p:spPr>
        <p:txBody>
          <a:bodyPr vert="horz">
            <a:normAutofit fontScale="8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70000"/>
              </a:lnSpc>
              <a:buFont typeface="Wingdings" panose="05000000000000000000" pitchFamily="2" charset="2"/>
              <a:buNone/>
            </a:pPr>
            <a:r>
              <a:rPr lang="en-US" sz="2400" b="1" dirty="0" smtClean="0">
                <a:solidFill>
                  <a:srgbClr val="C00000"/>
                </a:solidFill>
                <a:latin typeface="Arial Narrow" panose="020B0606020202030204" pitchFamily="34" charset="0"/>
              </a:rPr>
              <a:t>Data Capture</a:t>
            </a:r>
          </a:p>
          <a:p>
            <a:pPr algn="just">
              <a:lnSpc>
                <a:spcPct val="170000"/>
              </a:lnSpc>
            </a:pPr>
            <a:r>
              <a:rPr lang="en-US" sz="2400" dirty="0" smtClean="0">
                <a:latin typeface="Arial Narrow" panose="020B0606020202030204" pitchFamily="34" charset="0"/>
              </a:rPr>
              <a:t>The first step in developing a spatial database for cartographic modeling is</a:t>
            </a:r>
          </a:p>
          <a:p>
            <a:pPr lvl="1" algn="just">
              <a:lnSpc>
                <a:spcPct val="170000"/>
              </a:lnSpc>
            </a:pPr>
            <a:r>
              <a:rPr lang="en-US" sz="2200" dirty="0" smtClean="0">
                <a:latin typeface="Arial Narrow" panose="020B0606020202030204" pitchFamily="34" charset="0"/>
              </a:rPr>
              <a:t>to capture the two-dimensional or three-dimensional geographical information in digital form</a:t>
            </a:r>
          </a:p>
          <a:p>
            <a:pPr lvl="2" algn="just">
              <a:lnSpc>
                <a:spcPct val="170000"/>
              </a:lnSpc>
            </a:pPr>
            <a:r>
              <a:rPr lang="en-US" dirty="0" smtClean="0">
                <a:latin typeface="Arial Narrow" panose="020B0606020202030204" pitchFamily="34" charset="0"/>
              </a:rPr>
              <a:t>This process that is sometimes impeded by source map characteristics such as resolution, type of projection, map scales, cartographic licensing, diversity of measurement techniques, and coordinate system differences. </a:t>
            </a:r>
          </a:p>
          <a:p>
            <a:pPr lvl="1" algn="just">
              <a:lnSpc>
                <a:spcPct val="170000"/>
              </a:lnSpc>
            </a:pPr>
            <a:r>
              <a:rPr lang="en-US" sz="2200" dirty="0" smtClean="0">
                <a:solidFill>
                  <a:srgbClr val="C00000"/>
                </a:solidFill>
                <a:latin typeface="Arial Narrow" panose="020B0606020202030204" pitchFamily="34" charset="0"/>
              </a:rPr>
              <a:t>Spatial data can also be captured from remote sensors in satellites such as Landsat, NORA, and Advanced Very High Resolution Radiometer(AVHRR) as well as SPOT HRV (High Resolution Visible Range Instrument.</a:t>
            </a:r>
            <a:endParaRPr lang="en-US" sz="2200" dirty="0">
              <a:solidFill>
                <a:srgbClr val="C00000"/>
              </a:solidFill>
              <a:latin typeface="Arial Narrow" panose="020B0606020202030204" pitchFamily="34" charset="0"/>
            </a:endParaRPr>
          </a:p>
        </p:txBody>
      </p:sp>
      <p:sp>
        <p:nvSpPr>
          <p:cNvPr id="10" name="Rectangle 6"/>
          <p:cNvSpPr>
            <a:spLocks noGrp="1" noChangeArrowheads="1"/>
          </p:cNvSpPr>
          <p:nvPr>
            <p:ph type="title"/>
          </p:nvPr>
        </p:nvSpPr>
        <p:spPr>
          <a:xfrm>
            <a:off x="738187" y="147702"/>
            <a:ext cx="7796213" cy="992187"/>
          </a:xfrm>
        </p:spPr>
        <p:txBody>
          <a:bodyPr>
            <a:normAutofit fontScale="90000"/>
          </a:bodyPr>
          <a:lstStyle/>
          <a:p>
            <a:r>
              <a:rPr lang="en-US" sz="3200" dirty="0">
                <a:solidFill>
                  <a:srgbClr val="002060"/>
                </a:solidFill>
              </a:rPr>
              <a:t> </a:t>
            </a:r>
            <a:r>
              <a:rPr lang="en-US" sz="3200" dirty="0" smtClean="0">
                <a:solidFill>
                  <a:srgbClr val="002060"/>
                </a:solidFill>
              </a:rPr>
              <a:t>          Data </a:t>
            </a:r>
            <a:r>
              <a:rPr lang="en-US" sz="3200" dirty="0">
                <a:solidFill>
                  <a:srgbClr val="002060"/>
                </a:solidFill>
              </a:rPr>
              <a:t>Management Requirements of </a:t>
            </a:r>
            <a:r>
              <a:rPr lang="en-US" sz="3200" dirty="0" smtClean="0">
                <a:solidFill>
                  <a:srgbClr val="002060"/>
                </a:solidFill>
              </a:rPr>
              <a:t>GIS</a:t>
            </a:r>
            <a:endParaRPr lang="en-US" sz="3200" dirty="0">
              <a:solidFill>
                <a:srgbClr val="002060"/>
              </a:solidFill>
            </a:endParaRPr>
          </a:p>
        </p:txBody>
      </p:sp>
    </p:spTree>
    <p:extLst>
      <p:ext uri="{BB962C8B-B14F-4D97-AF65-F5344CB8AC3E}">
        <p14:creationId xmlns:p14="http://schemas.microsoft.com/office/powerpoint/2010/main" val="26601700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49</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08720"/>
            <a:ext cx="7704856" cy="4896544"/>
          </a:xfrm>
          <a:prstGeom prst="rect">
            <a:avLst/>
          </a:prstGeom>
        </p:spPr>
      </p:pic>
    </p:spTree>
    <p:extLst>
      <p:ext uri="{BB962C8B-B14F-4D97-AF65-F5344CB8AC3E}">
        <p14:creationId xmlns:p14="http://schemas.microsoft.com/office/powerpoint/2010/main" val="11372217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A43A1C5-2DE4-4624-9368-816B70B63FCD}"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5</a:t>
            </a:fld>
            <a:endParaRPr lang="en-IN"/>
          </a:p>
        </p:txBody>
      </p:sp>
      <p:sp>
        <p:nvSpPr>
          <p:cNvPr id="8" name="Rectangle 6"/>
          <p:cNvSpPr>
            <a:spLocks noGrp="1" noChangeArrowheads="1"/>
          </p:cNvSpPr>
          <p:nvPr>
            <p:ph type="title"/>
          </p:nvPr>
        </p:nvSpPr>
        <p:spPr>
          <a:xfrm>
            <a:off x="488949" y="150813"/>
            <a:ext cx="7796213" cy="992187"/>
          </a:xfrm>
        </p:spPr>
        <p:txBody>
          <a:bodyPr>
            <a:normAutofit/>
          </a:bodyPr>
          <a:lstStyle/>
          <a:p>
            <a:pPr algn="ctr"/>
            <a:r>
              <a:rPr lang="en-US" sz="3200" b="1" dirty="0">
                <a:solidFill>
                  <a:srgbClr val="002060"/>
                </a:solidFill>
                <a:latin typeface="Arial Narrow" panose="020B0606020202030204" pitchFamily="34" charset="0"/>
              </a:rPr>
              <a:t>Object Identity </a:t>
            </a:r>
          </a:p>
        </p:txBody>
      </p:sp>
      <p:sp>
        <p:nvSpPr>
          <p:cNvPr id="9" name="Rectangle 7"/>
          <p:cNvSpPr txBox="1">
            <a:spLocks noChangeArrowheads="1"/>
          </p:cNvSpPr>
          <p:nvPr/>
        </p:nvSpPr>
        <p:spPr>
          <a:xfrm>
            <a:off x="239711" y="1268760"/>
            <a:ext cx="8294687" cy="4572000"/>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a:solidFill>
                  <a:srgbClr val="C00000"/>
                </a:solidFill>
                <a:latin typeface="Arial Narrow" panose="020B0606020202030204" pitchFamily="34" charset="0"/>
              </a:rPr>
              <a:t>Unique Identity</a:t>
            </a:r>
            <a:r>
              <a:rPr lang="en-US" dirty="0">
                <a:solidFill>
                  <a:srgbClr val="C00000"/>
                </a:solidFill>
                <a:latin typeface="Arial Narrow" panose="020B0606020202030204" pitchFamily="34" charset="0"/>
              </a:rPr>
              <a:t>:</a:t>
            </a:r>
          </a:p>
          <a:p>
            <a:pPr lvl="1">
              <a:lnSpc>
                <a:spcPct val="150000"/>
              </a:lnSpc>
            </a:pPr>
            <a:r>
              <a:rPr lang="en-US" dirty="0">
                <a:latin typeface="Arial Narrow" panose="020B0606020202030204" pitchFamily="34" charset="0"/>
              </a:rPr>
              <a:t>An OO database system provides a unique identity to each independent object stored in the database.</a:t>
            </a:r>
          </a:p>
          <a:p>
            <a:pPr lvl="2">
              <a:lnSpc>
                <a:spcPct val="150000"/>
              </a:lnSpc>
            </a:pPr>
            <a:r>
              <a:rPr lang="en-US" dirty="0">
                <a:latin typeface="Arial Narrow" panose="020B0606020202030204" pitchFamily="34" charset="0"/>
              </a:rPr>
              <a:t>This unique identity is typically implemented via a unique, system-generated </a:t>
            </a:r>
            <a:r>
              <a:rPr lang="en-US" b="1" dirty="0">
                <a:latin typeface="Arial Narrow" panose="020B0606020202030204" pitchFamily="34" charset="0"/>
              </a:rPr>
              <a:t>object identifier</a:t>
            </a:r>
            <a:r>
              <a:rPr lang="en-US" dirty="0">
                <a:latin typeface="Arial Narrow" panose="020B0606020202030204" pitchFamily="34" charset="0"/>
              </a:rPr>
              <a:t>, or </a:t>
            </a:r>
            <a:r>
              <a:rPr lang="en-US" b="1" dirty="0">
                <a:latin typeface="Arial Narrow" panose="020B0606020202030204" pitchFamily="34" charset="0"/>
              </a:rPr>
              <a:t>OID</a:t>
            </a:r>
          </a:p>
          <a:p>
            <a:pPr>
              <a:lnSpc>
                <a:spcPct val="150000"/>
              </a:lnSpc>
            </a:pPr>
            <a:r>
              <a:rPr lang="en-US" dirty="0">
                <a:latin typeface="Arial Narrow" panose="020B0606020202030204" pitchFamily="34" charset="0"/>
              </a:rPr>
              <a:t>The main property required of an OID is that it be </a:t>
            </a:r>
            <a:r>
              <a:rPr lang="en-US" b="1" dirty="0">
                <a:solidFill>
                  <a:srgbClr val="C00000"/>
                </a:solidFill>
                <a:latin typeface="Arial Narrow" panose="020B0606020202030204" pitchFamily="34" charset="0"/>
              </a:rPr>
              <a:t>immutable</a:t>
            </a:r>
            <a:endParaRPr lang="en-US" dirty="0">
              <a:solidFill>
                <a:srgbClr val="C00000"/>
              </a:solidFill>
              <a:latin typeface="Arial Narrow" panose="020B0606020202030204" pitchFamily="34" charset="0"/>
            </a:endParaRPr>
          </a:p>
          <a:p>
            <a:pPr lvl="1">
              <a:lnSpc>
                <a:spcPct val="150000"/>
              </a:lnSpc>
            </a:pPr>
            <a:r>
              <a:rPr lang="en-US" dirty="0">
                <a:latin typeface="Arial Narrow" panose="020B0606020202030204" pitchFamily="34" charset="0"/>
              </a:rPr>
              <a:t>Specifically, the OID value of a particular object should not change.</a:t>
            </a:r>
          </a:p>
          <a:p>
            <a:pPr lvl="1">
              <a:lnSpc>
                <a:spcPct val="150000"/>
              </a:lnSpc>
            </a:pPr>
            <a:r>
              <a:rPr lang="en-US" dirty="0">
                <a:latin typeface="Arial Narrow" panose="020B0606020202030204" pitchFamily="34" charset="0"/>
              </a:rPr>
              <a:t>This preserves the identity of the real-world object being represented.</a:t>
            </a:r>
          </a:p>
        </p:txBody>
      </p:sp>
    </p:spTree>
    <p:extLst>
      <p:ext uri="{BB962C8B-B14F-4D97-AF65-F5344CB8AC3E}">
        <p14:creationId xmlns:p14="http://schemas.microsoft.com/office/powerpoint/2010/main" val="12159094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50</a:t>
            </a:fld>
            <a:endParaRPr lang="en-IN"/>
          </a:p>
        </p:txBody>
      </p:sp>
      <p:sp>
        <p:nvSpPr>
          <p:cNvPr id="8" name="Rectangle 6"/>
          <p:cNvSpPr>
            <a:spLocks noGrp="1" noChangeArrowheads="1"/>
          </p:cNvSpPr>
          <p:nvPr>
            <p:ph type="title"/>
          </p:nvPr>
        </p:nvSpPr>
        <p:spPr>
          <a:xfrm>
            <a:off x="1187624" y="150813"/>
            <a:ext cx="7796213" cy="992187"/>
          </a:xfrm>
        </p:spPr>
        <p:txBody>
          <a:bodyPr>
            <a:normAutofit/>
          </a:bodyPr>
          <a:lstStyle/>
          <a:p>
            <a:pPr algn="ctr"/>
            <a:r>
              <a:rPr lang="en-US" dirty="0" smtClean="0">
                <a:solidFill>
                  <a:srgbClr val="002060"/>
                </a:solidFill>
              </a:rPr>
              <a:t>Specific </a:t>
            </a:r>
            <a:r>
              <a:rPr lang="en-US" dirty="0">
                <a:solidFill>
                  <a:srgbClr val="002060"/>
                </a:solidFill>
              </a:rPr>
              <a:t>GIS Data </a:t>
            </a:r>
            <a:r>
              <a:rPr lang="en-US" dirty="0" smtClean="0">
                <a:solidFill>
                  <a:srgbClr val="002060"/>
                </a:solidFill>
              </a:rPr>
              <a:t>Operations</a:t>
            </a:r>
            <a:endParaRPr lang="en-US" dirty="0">
              <a:solidFill>
                <a:srgbClr val="002060"/>
              </a:solidFill>
            </a:endParaRPr>
          </a:p>
        </p:txBody>
      </p:sp>
      <p:sp>
        <p:nvSpPr>
          <p:cNvPr id="9" name="Rectangle 7"/>
          <p:cNvSpPr txBox="1">
            <a:spLocks noChangeArrowheads="1"/>
          </p:cNvSpPr>
          <p:nvPr/>
        </p:nvSpPr>
        <p:spPr>
          <a:xfrm>
            <a:off x="327190" y="1268760"/>
            <a:ext cx="8640960" cy="4903440"/>
          </a:xfrm>
          <a:prstGeom prst="rect">
            <a:avLst/>
          </a:prstGeom>
        </p:spPr>
        <p:txBody>
          <a:bodyPr vert="horz">
            <a:normAutofit fontScale="8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dirty="0" smtClean="0">
                <a:latin typeface="Arial Narrow" panose="020B0606020202030204" pitchFamily="34" charset="0"/>
              </a:rPr>
              <a:t>The functionality of a GIS database is also subject to other considerations:</a:t>
            </a:r>
          </a:p>
          <a:p>
            <a:pPr lvl="1" algn="just">
              <a:lnSpc>
                <a:spcPct val="150000"/>
              </a:lnSpc>
            </a:pPr>
            <a:r>
              <a:rPr lang="en-US" sz="2200" dirty="0" smtClean="0">
                <a:latin typeface="Arial Narrow" panose="020B0606020202030204" pitchFamily="34" charset="0"/>
              </a:rPr>
              <a:t> Extensibility</a:t>
            </a:r>
          </a:p>
          <a:p>
            <a:pPr lvl="1" algn="just">
              <a:lnSpc>
                <a:spcPct val="150000"/>
              </a:lnSpc>
            </a:pPr>
            <a:r>
              <a:rPr lang="en-US" sz="2200" dirty="0" smtClean="0">
                <a:latin typeface="Arial Narrow" panose="020B0606020202030204" pitchFamily="34" charset="0"/>
              </a:rPr>
              <a:t> Data quality control</a:t>
            </a:r>
          </a:p>
          <a:p>
            <a:pPr lvl="1" algn="just">
              <a:lnSpc>
                <a:spcPct val="150000"/>
              </a:lnSpc>
            </a:pPr>
            <a:r>
              <a:rPr lang="en-US" sz="2200" dirty="0" smtClean="0">
                <a:latin typeface="Arial Narrow" panose="020B0606020202030204" pitchFamily="34" charset="0"/>
              </a:rPr>
              <a:t> Visualization</a:t>
            </a:r>
          </a:p>
          <a:p>
            <a:pPr algn="just">
              <a:lnSpc>
                <a:spcPct val="150000"/>
              </a:lnSpc>
            </a:pPr>
            <a:r>
              <a:rPr lang="en-US" sz="2400" dirty="0" smtClean="0">
                <a:latin typeface="Arial Narrow" panose="020B0606020202030204" pitchFamily="34" charset="0"/>
              </a:rPr>
              <a:t>Such requirements clearly illustrate that standard </a:t>
            </a:r>
            <a:r>
              <a:rPr lang="en-US" sz="2400" dirty="0" smtClean="0">
                <a:solidFill>
                  <a:srgbClr val="C00000"/>
                </a:solidFill>
                <a:latin typeface="Arial Narrow" panose="020B0606020202030204" pitchFamily="34" charset="0"/>
              </a:rPr>
              <a:t>RDBMSs or ODBMSs do not meet the special needs of GIS.</a:t>
            </a:r>
          </a:p>
          <a:p>
            <a:pPr lvl="1" algn="just">
              <a:lnSpc>
                <a:spcPct val="150000"/>
              </a:lnSpc>
            </a:pPr>
            <a:r>
              <a:rPr lang="en-US" sz="2200" dirty="0" smtClean="0">
                <a:latin typeface="Arial Narrow" panose="020B0606020202030204" pitchFamily="34" charset="0"/>
              </a:rPr>
              <a:t>Therefore it is necessary to </a:t>
            </a:r>
            <a:r>
              <a:rPr lang="en-US" sz="2200" dirty="0" smtClean="0">
                <a:solidFill>
                  <a:srgbClr val="C00000"/>
                </a:solidFill>
                <a:latin typeface="Arial Narrow" panose="020B0606020202030204" pitchFamily="34" charset="0"/>
              </a:rPr>
              <a:t>design systems that support the vector and raster representations</a:t>
            </a:r>
            <a:r>
              <a:rPr lang="en-US" sz="2200" dirty="0" smtClean="0">
                <a:latin typeface="Arial Narrow" panose="020B0606020202030204" pitchFamily="34" charset="0"/>
              </a:rPr>
              <a:t> and the spatial functionality as well as the required DBMS features.</a:t>
            </a:r>
          </a:p>
          <a:p>
            <a:pPr lvl="1" algn="just">
              <a:lnSpc>
                <a:spcPct val="170000"/>
              </a:lnSpc>
            </a:pPr>
            <a:r>
              <a:rPr lang="en-US" sz="2000" b="1" dirty="0">
                <a:solidFill>
                  <a:srgbClr val="C00000"/>
                </a:solidFill>
                <a:latin typeface="Arial Narrow" panose="020B0606020202030204" pitchFamily="34" charset="0"/>
              </a:rPr>
              <a:t>Vector</a:t>
            </a:r>
            <a:r>
              <a:rPr lang="en-US" sz="2000" dirty="0">
                <a:latin typeface="Arial Narrow" panose="020B0606020202030204" pitchFamily="34" charset="0"/>
              </a:rPr>
              <a:t> data represents geometric objects such as points, lines, and polygons.</a:t>
            </a:r>
          </a:p>
          <a:p>
            <a:pPr lvl="1" algn="just">
              <a:lnSpc>
                <a:spcPct val="170000"/>
              </a:lnSpc>
            </a:pPr>
            <a:r>
              <a:rPr lang="en-US" sz="2000" b="1" dirty="0">
                <a:solidFill>
                  <a:srgbClr val="C00000"/>
                </a:solidFill>
                <a:latin typeface="Arial Narrow" panose="020B0606020202030204" pitchFamily="34" charset="0"/>
              </a:rPr>
              <a:t>Raster</a:t>
            </a:r>
            <a:r>
              <a:rPr lang="en-US" sz="2000" dirty="0">
                <a:latin typeface="Arial Narrow" panose="020B0606020202030204" pitchFamily="34" charset="0"/>
              </a:rPr>
              <a:t> data is characterized as an array of points, where each point represents the value of an attribute for a real-world location.</a:t>
            </a:r>
          </a:p>
          <a:p>
            <a:pPr lvl="1" algn="just">
              <a:lnSpc>
                <a:spcPct val="150000"/>
              </a:lnSpc>
            </a:pPr>
            <a:endParaRPr lang="en-US" sz="2200" dirty="0">
              <a:latin typeface="Arial Narrow" panose="020B0606020202030204" pitchFamily="34" charset="0"/>
            </a:endParaRPr>
          </a:p>
        </p:txBody>
      </p:sp>
    </p:spTree>
    <p:extLst>
      <p:ext uri="{BB962C8B-B14F-4D97-AF65-F5344CB8AC3E}">
        <p14:creationId xmlns:p14="http://schemas.microsoft.com/office/powerpoint/2010/main" val="16988694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51</a:t>
            </a:fld>
            <a:endParaRPr lang="en-IN"/>
          </a:p>
        </p:txBody>
      </p:sp>
      <p:sp>
        <p:nvSpPr>
          <p:cNvPr id="9" name="Rectangle 6"/>
          <p:cNvSpPr>
            <a:spLocks noGrp="1" noChangeArrowheads="1"/>
          </p:cNvSpPr>
          <p:nvPr>
            <p:ph type="title"/>
          </p:nvPr>
        </p:nvSpPr>
        <p:spPr>
          <a:xfrm>
            <a:off x="1043608" y="135126"/>
            <a:ext cx="7796213" cy="992187"/>
          </a:xfrm>
        </p:spPr>
        <p:txBody>
          <a:bodyPr/>
          <a:lstStyle/>
          <a:p>
            <a:pPr algn="ctr"/>
            <a:r>
              <a:rPr lang="en-US" dirty="0" smtClean="0">
                <a:solidFill>
                  <a:srgbClr val="002060"/>
                </a:solidFill>
                <a:latin typeface="Arial Narrow" panose="020B0606020202030204" pitchFamily="34" charset="0"/>
              </a:rPr>
              <a:t>Genome </a:t>
            </a:r>
            <a:r>
              <a:rPr lang="en-US" dirty="0">
                <a:solidFill>
                  <a:srgbClr val="002060"/>
                </a:solidFill>
                <a:latin typeface="Arial Narrow" panose="020B0606020202030204" pitchFamily="34" charset="0"/>
              </a:rPr>
              <a:t>Data Management</a:t>
            </a:r>
          </a:p>
        </p:txBody>
      </p:sp>
      <p:sp>
        <p:nvSpPr>
          <p:cNvPr id="10" name="Rectangle 7"/>
          <p:cNvSpPr txBox="1">
            <a:spLocks noChangeArrowheads="1"/>
          </p:cNvSpPr>
          <p:nvPr/>
        </p:nvSpPr>
        <p:spPr>
          <a:xfrm>
            <a:off x="158136" y="1131716"/>
            <a:ext cx="8294687" cy="4572000"/>
          </a:xfrm>
          <a:prstGeom prst="rect">
            <a:avLst/>
          </a:prstGeom>
        </p:spPr>
        <p:txBody>
          <a:bodyPr vert="horz">
            <a:normAutofit fontScale="925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b="1" dirty="0" smtClean="0">
                <a:latin typeface="Arial Narrow" panose="020B0606020202030204" pitchFamily="34" charset="0"/>
              </a:rPr>
              <a:t>Biological Sciences and Genetics</a:t>
            </a:r>
            <a:r>
              <a:rPr lang="en-US" sz="2400" dirty="0" smtClean="0">
                <a:latin typeface="Arial Narrow" panose="020B0606020202030204" pitchFamily="34" charset="0"/>
              </a:rPr>
              <a:t>: </a:t>
            </a:r>
          </a:p>
          <a:p>
            <a:pPr lvl="1">
              <a:lnSpc>
                <a:spcPct val="150000"/>
              </a:lnSpc>
            </a:pPr>
            <a:r>
              <a:rPr lang="en-US" sz="2200" dirty="0" smtClean="0">
                <a:latin typeface="Arial Narrow" panose="020B0606020202030204" pitchFamily="34" charset="0"/>
              </a:rPr>
              <a:t>The biological sciences encompass an enormous variety of information.</a:t>
            </a:r>
          </a:p>
          <a:p>
            <a:pPr lvl="2">
              <a:lnSpc>
                <a:spcPct val="150000"/>
              </a:lnSpc>
            </a:pPr>
            <a:r>
              <a:rPr lang="en-US" b="1" dirty="0" smtClean="0">
                <a:solidFill>
                  <a:srgbClr val="C00000"/>
                </a:solidFill>
                <a:latin typeface="Arial Narrow" panose="020B0606020202030204" pitchFamily="34" charset="0"/>
              </a:rPr>
              <a:t>Environmental</a:t>
            </a:r>
            <a:r>
              <a:rPr lang="en-US" dirty="0" smtClean="0">
                <a:solidFill>
                  <a:srgbClr val="C00000"/>
                </a:solidFill>
                <a:latin typeface="Arial Narrow" panose="020B0606020202030204" pitchFamily="34" charset="0"/>
              </a:rPr>
              <a:t> science </a:t>
            </a:r>
            <a:r>
              <a:rPr lang="en-US" dirty="0" smtClean="0">
                <a:latin typeface="Arial Narrow" panose="020B0606020202030204" pitchFamily="34" charset="0"/>
              </a:rPr>
              <a:t>gives us a view of how species live and interact in a world filled with natural phenomena.</a:t>
            </a:r>
          </a:p>
          <a:p>
            <a:pPr lvl="2">
              <a:lnSpc>
                <a:spcPct val="150000"/>
              </a:lnSpc>
            </a:pPr>
            <a:r>
              <a:rPr lang="en-US" b="1" dirty="0" smtClean="0">
                <a:solidFill>
                  <a:srgbClr val="C00000"/>
                </a:solidFill>
                <a:latin typeface="Arial Narrow" panose="020B0606020202030204" pitchFamily="34" charset="0"/>
              </a:rPr>
              <a:t>Biology</a:t>
            </a:r>
            <a:r>
              <a:rPr lang="en-US" dirty="0" smtClean="0">
                <a:solidFill>
                  <a:srgbClr val="C00000"/>
                </a:solidFill>
                <a:latin typeface="Arial Narrow" panose="020B0606020202030204" pitchFamily="34" charset="0"/>
              </a:rPr>
              <a:t> and </a:t>
            </a:r>
            <a:r>
              <a:rPr lang="en-US" b="1" dirty="0" smtClean="0">
                <a:solidFill>
                  <a:srgbClr val="C00000"/>
                </a:solidFill>
                <a:latin typeface="Arial Narrow" panose="020B0606020202030204" pitchFamily="34" charset="0"/>
              </a:rPr>
              <a:t>ec</a:t>
            </a:r>
            <a:r>
              <a:rPr lang="en-US" b="1" dirty="0" smtClean="0">
                <a:latin typeface="Arial Narrow" panose="020B0606020202030204" pitchFamily="34" charset="0"/>
              </a:rPr>
              <a:t>ology</a:t>
            </a:r>
            <a:r>
              <a:rPr lang="en-US" dirty="0" smtClean="0">
                <a:latin typeface="Arial Narrow" panose="020B0606020202030204" pitchFamily="34" charset="0"/>
              </a:rPr>
              <a:t> study particular species. </a:t>
            </a:r>
          </a:p>
          <a:p>
            <a:pPr lvl="2">
              <a:lnSpc>
                <a:spcPct val="150000"/>
              </a:lnSpc>
            </a:pPr>
            <a:r>
              <a:rPr lang="en-US" b="1" dirty="0" smtClean="0">
                <a:solidFill>
                  <a:srgbClr val="C00000"/>
                </a:solidFill>
                <a:latin typeface="Arial Narrow" panose="020B0606020202030204" pitchFamily="34" charset="0"/>
              </a:rPr>
              <a:t>Anatomy</a:t>
            </a:r>
            <a:r>
              <a:rPr lang="en-US" dirty="0" smtClean="0">
                <a:solidFill>
                  <a:srgbClr val="C00000"/>
                </a:solidFill>
                <a:latin typeface="Arial Narrow" panose="020B0606020202030204" pitchFamily="34" charset="0"/>
              </a:rPr>
              <a:t> </a:t>
            </a:r>
            <a:r>
              <a:rPr lang="en-US" dirty="0" smtClean="0">
                <a:latin typeface="Arial Narrow" panose="020B0606020202030204" pitchFamily="34" charset="0"/>
              </a:rPr>
              <a:t>focuses on the overall structure of an organism, documenting the physical aspects of individual bodies.</a:t>
            </a:r>
          </a:p>
          <a:p>
            <a:pPr lvl="2">
              <a:lnSpc>
                <a:spcPct val="150000"/>
              </a:lnSpc>
            </a:pPr>
            <a:r>
              <a:rPr lang="en-US" dirty="0" smtClean="0">
                <a:latin typeface="Arial Narrow" panose="020B0606020202030204" pitchFamily="34" charset="0"/>
              </a:rPr>
              <a:t>Traditional medicine and physiology break the organism into systems and tissues and strive to collect information on the workings of these systems and the organism as a whole. </a:t>
            </a:r>
            <a:endParaRPr lang="en-US" dirty="0">
              <a:latin typeface="Arial Narrow" panose="020B0606020202030204" pitchFamily="34" charset="0"/>
            </a:endParaRPr>
          </a:p>
        </p:txBody>
      </p:sp>
    </p:spTree>
    <p:extLst>
      <p:ext uri="{BB962C8B-B14F-4D97-AF65-F5344CB8AC3E}">
        <p14:creationId xmlns:p14="http://schemas.microsoft.com/office/powerpoint/2010/main" val="27754862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52</a:t>
            </a:fld>
            <a:endParaRPr lang="en-IN"/>
          </a:p>
        </p:txBody>
      </p:sp>
      <p:sp>
        <p:nvSpPr>
          <p:cNvPr id="8" name="Rectangle 7"/>
          <p:cNvSpPr txBox="1">
            <a:spLocks noChangeArrowheads="1"/>
          </p:cNvSpPr>
          <p:nvPr/>
        </p:nvSpPr>
        <p:spPr>
          <a:xfrm>
            <a:off x="603504" y="980728"/>
            <a:ext cx="8294687" cy="504056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gn="ctr">
              <a:lnSpc>
                <a:spcPct val="150000"/>
              </a:lnSpc>
              <a:buNone/>
            </a:pPr>
            <a:r>
              <a:rPr lang="en-US" sz="2800" b="1" dirty="0" smtClean="0">
                <a:solidFill>
                  <a:srgbClr val="002060"/>
                </a:solidFill>
                <a:latin typeface="Arial Narrow" panose="020B0606020202030204" pitchFamily="34" charset="0"/>
              </a:rPr>
              <a:t>The Genome Database (GDB)</a:t>
            </a:r>
            <a:r>
              <a:rPr lang="en-US" sz="2800" dirty="0" smtClean="0">
                <a:solidFill>
                  <a:srgbClr val="002060"/>
                </a:solidFill>
                <a:latin typeface="Arial Narrow" panose="020B0606020202030204" pitchFamily="34" charset="0"/>
              </a:rPr>
              <a:t> </a:t>
            </a:r>
          </a:p>
          <a:p>
            <a:pPr marL="0" indent="0" algn="just">
              <a:lnSpc>
                <a:spcPct val="150000"/>
              </a:lnSpc>
              <a:buNone/>
            </a:pPr>
            <a:r>
              <a:rPr lang="en-US" dirty="0" smtClean="0">
                <a:latin typeface="Arial Narrow" panose="020B0606020202030204" pitchFamily="34" charset="0"/>
              </a:rPr>
              <a:t>More recently efforts have been made to add data on mutations linked to genetic loci, cell lines used in experiments, DNA probe libraries, and some limited polymorphism and population data.</a:t>
            </a:r>
          </a:p>
          <a:p>
            <a:pPr lvl="1" algn="just">
              <a:lnSpc>
                <a:spcPct val="150000"/>
              </a:lnSpc>
            </a:pPr>
            <a:r>
              <a:rPr lang="en-US" dirty="0" smtClean="0">
                <a:latin typeface="Arial Narrow" panose="020B0606020202030204" pitchFamily="34" charset="0"/>
              </a:rPr>
              <a:t>The GDB system is built around Sybase, a commercial relational DBMS, and its data are modeled using standard Entity-Relationship techniques.</a:t>
            </a:r>
          </a:p>
          <a:p>
            <a:pPr lvl="2" algn="just">
              <a:lnSpc>
                <a:spcPct val="150000"/>
              </a:lnSpc>
            </a:pPr>
            <a:r>
              <a:rPr lang="en-US" dirty="0" smtClean="0">
                <a:latin typeface="Arial Narrow" panose="020B0606020202030204" pitchFamily="34" charset="0"/>
              </a:rPr>
              <a:t>GDB distributes a Database Access Toolkit</a:t>
            </a:r>
            <a:endParaRPr lang="en-US" dirty="0">
              <a:latin typeface="Arial Narrow" panose="020B0606020202030204" pitchFamily="34" charset="0"/>
            </a:endParaRPr>
          </a:p>
        </p:txBody>
      </p:sp>
    </p:spTree>
    <p:extLst>
      <p:ext uri="{BB962C8B-B14F-4D97-AF65-F5344CB8AC3E}">
        <p14:creationId xmlns:p14="http://schemas.microsoft.com/office/powerpoint/2010/main" val="29796977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53</a:t>
            </a:fld>
            <a:endParaRPr lang="en-IN"/>
          </a:p>
        </p:txBody>
      </p:sp>
      <p:sp>
        <p:nvSpPr>
          <p:cNvPr id="8" name="Rectangle 7"/>
          <p:cNvSpPr txBox="1">
            <a:spLocks noChangeArrowheads="1"/>
          </p:cNvSpPr>
          <p:nvPr/>
        </p:nvSpPr>
        <p:spPr>
          <a:xfrm>
            <a:off x="354013" y="1124744"/>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smtClean="0">
                <a:solidFill>
                  <a:srgbClr val="002060"/>
                </a:solidFill>
                <a:latin typeface="Arial Narrow" panose="020B0606020202030204" pitchFamily="34" charset="0"/>
              </a:rPr>
              <a:t>The Genome Database (GDB)</a:t>
            </a:r>
            <a:r>
              <a:rPr lang="en-US" b="1" dirty="0" smtClean="0">
                <a:latin typeface="Arial Narrow" panose="020B0606020202030204" pitchFamily="34" charset="0"/>
              </a:rPr>
              <a:t/>
            </a:r>
            <a:br>
              <a:rPr lang="en-US" b="1" dirty="0" smtClean="0">
                <a:latin typeface="Arial Narrow" panose="020B0606020202030204" pitchFamily="34" charset="0"/>
              </a:rPr>
            </a:br>
            <a:r>
              <a:rPr lang="en-US" dirty="0" smtClean="0">
                <a:latin typeface="Arial Narrow" panose="020B0606020202030204" pitchFamily="34" charset="0"/>
              </a:rPr>
              <a:t>As with </a:t>
            </a:r>
            <a:r>
              <a:rPr lang="en-US" dirty="0" err="1" smtClean="0">
                <a:latin typeface="Arial Narrow" panose="020B0606020202030204" pitchFamily="34" charset="0"/>
              </a:rPr>
              <a:t>GenBank</a:t>
            </a:r>
            <a:r>
              <a:rPr lang="en-US" dirty="0" smtClean="0">
                <a:latin typeface="Arial Narrow" panose="020B0606020202030204" pitchFamily="34" charset="0"/>
              </a:rPr>
              <a:t>, users are given only a very high-level view of the data at the time of searching and thus cannot make use of any knowledge gleaned from the structure of the GDB tables.</a:t>
            </a:r>
          </a:p>
          <a:p>
            <a:pPr lvl="2">
              <a:lnSpc>
                <a:spcPct val="150000"/>
              </a:lnSpc>
            </a:pPr>
            <a:r>
              <a:rPr lang="en-US" dirty="0" smtClean="0">
                <a:latin typeface="Arial Narrow" panose="020B0606020202030204" pitchFamily="34" charset="0"/>
              </a:rPr>
              <a:t>Search methods are most useful when users are simply looking for an index into map or probe data.</a:t>
            </a:r>
          </a:p>
          <a:p>
            <a:pPr lvl="2">
              <a:lnSpc>
                <a:spcPct val="150000"/>
              </a:lnSpc>
            </a:pPr>
            <a:r>
              <a:rPr lang="en-US" dirty="0" smtClean="0">
                <a:latin typeface="Arial Narrow" panose="020B0606020202030204" pitchFamily="34" charset="0"/>
              </a:rPr>
              <a:t>Exploratory ad hoc searching is not encouraged by present interfaces. </a:t>
            </a:r>
          </a:p>
        </p:txBody>
      </p:sp>
    </p:spTree>
    <p:extLst>
      <p:ext uri="{BB962C8B-B14F-4D97-AF65-F5344CB8AC3E}">
        <p14:creationId xmlns:p14="http://schemas.microsoft.com/office/powerpoint/2010/main" val="334349277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54</a:t>
            </a:fld>
            <a:endParaRPr lang="en-IN"/>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6314" b="11616"/>
          <a:stretch/>
        </p:blipFill>
        <p:spPr>
          <a:xfrm>
            <a:off x="251520" y="1124744"/>
            <a:ext cx="8640960" cy="4968551"/>
          </a:xfrm>
          <a:prstGeom prst="rect">
            <a:avLst/>
          </a:prstGeom>
          <a:noFill/>
          <a:ln>
            <a:noFill/>
          </a:ln>
        </p:spPr>
      </p:pic>
    </p:spTree>
    <p:extLst>
      <p:ext uri="{BB962C8B-B14F-4D97-AF65-F5344CB8AC3E}">
        <p14:creationId xmlns:p14="http://schemas.microsoft.com/office/powerpoint/2010/main" val="21990863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55</a:t>
            </a:fld>
            <a:endParaRPr lang="en-IN"/>
          </a:p>
        </p:txBody>
      </p:sp>
      <p:sp>
        <p:nvSpPr>
          <p:cNvPr id="8" name="Rectangle 77"/>
          <p:cNvSpPr>
            <a:spLocks noGrp="1" noChangeArrowheads="1"/>
          </p:cNvSpPr>
          <p:nvPr>
            <p:ph type="title"/>
          </p:nvPr>
        </p:nvSpPr>
        <p:spPr>
          <a:xfrm>
            <a:off x="374904" y="188640"/>
            <a:ext cx="7796213" cy="992187"/>
          </a:xfrm>
        </p:spPr>
        <p:txBody>
          <a:bodyPr>
            <a:normAutofit/>
          </a:bodyPr>
          <a:lstStyle/>
          <a:p>
            <a:pPr algn="ctr"/>
            <a:r>
              <a:rPr lang="en-US" sz="3200" dirty="0" smtClean="0">
                <a:solidFill>
                  <a:srgbClr val="002060"/>
                </a:solidFill>
                <a:latin typeface="Arial Narrow" panose="020B0606020202030204" pitchFamily="34" charset="0"/>
              </a:rPr>
              <a:t>Major </a:t>
            </a:r>
            <a:r>
              <a:rPr lang="en-US" sz="3200" dirty="0">
                <a:solidFill>
                  <a:srgbClr val="002060"/>
                </a:solidFill>
                <a:latin typeface="Arial Narrow" panose="020B0606020202030204" pitchFamily="34" charset="0"/>
              </a:rPr>
              <a:t>Genome-Related Databases</a:t>
            </a:r>
          </a:p>
        </p:txBody>
      </p:sp>
      <p:pic>
        <p:nvPicPr>
          <p:cNvPr id="9" name="Picture 80" descr="tbl30_01"/>
          <p:cNvPicPr>
            <a:picLocks noChangeAspect="1" noChangeArrowheads="1"/>
          </p:cNvPicPr>
          <p:nvPr/>
        </p:nvPicPr>
        <p:blipFill rotWithShape="1">
          <a:blip r:embed="rId2">
            <a:extLst>
              <a:ext uri="{28A0092B-C50C-407E-A947-70E740481C1C}">
                <a14:useLocalDpi xmlns:a14="http://schemas.microsoft.com/office/drawing/2010/main" val="0"/>
              </a:ext>
            </a:extLst>
          </a:blip>
          <a:srcRect t="6146"/>
          <a:stretch/>
        </p:blipFill>
        <p:spPr bwMode="auto">
          <a:xfrm>
            <a:off x="1259632" y="1185154"/>
            <a:ext cx="6768752" cy="461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383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56</a:t>
            </a:fld>
            <a:endParaRPr lang="en-IN"/>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6644"/>
          <a:stretch/>
        </p:blipFill>
        <p:spPr>
          <a:xfrm>
            <a:off x="459056" y="1196752"/>
            <a:ext cx="8361416" cy="4824536"/>
          </a:xfrm>
          <a:prstGeom prst="rect">
            <a:avLst/>
          </a:prstGeom>
        </p:spPr>
      </p:pic>
    </p:spTree>
    <p:extLst>
      <p:ext uri="{BB962C8B-B14F-4D97-AF65-F5344CB8AC3E}">
        <p14:creationId xmlns:p14="http://schemas.microsoft.com/office/powerpoint/2010/main" val="145256075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57</a:t>
            </a:fld>
            <a:endParaRPr lang="en-IN"/>
          </a:p>
        </p:txBody>
      </p:sp>
      <p:sp>
        <p:nvSpPr>
          <p:cNvPr id="8" name="TextBox 7">
            <a:extLst>
              <a:ext uri="{FF2B5EF4-FFF2-40B4-BE49-F238E27FC236}">
                <a16:creationId xmlns:a16="http://schemas.microsoft.com/office/drawing/2014/main" xmlns="" id="{E81D4542-84F6-4A6A-91F7-CB706AC94EB6}"/>
              </a:ext>
            </a:extLst>
          </p:cNvPr>
          <p:cNvSpPr txBox="1"/>
          <p:nvPr/>
        </p:nvSpPr>
        <p:spPr>
          <a:xfrm>
            <a:off x="-35091" y="2492896"/>
            <a:ext cx="8829401" cy="1323439"/>
          </a:xfrm>
          <a:prstGeom prst="rect">
            <a:avLst/>
          </a:prstGeom>
          <a:noFill/>
        </p:spPr>
        <p:txBody>
          <a:bodyPr wrap="square">
            <a:spAutoFit/>
          </a:bodyPr>
          <a:lstStyle/>
          <a:p>
            <a:pPr algn="ctr"/>
            <a:r>
              <a:rPr lang="en-IN" sz="4000" b="1" dirty="0" smtClean="0">
                <a:solidFill>
                  <a:srgbClr val="002060"/>
                </a:solidFill>
                <a:latin typeface="Arial Narrow" panose="020B0606020202030204" pitchFamily="34" charset="0"/>
              </a:rPr>
              <a:t>Data Mining and Data Warehousing its </a:t>
            </a:r>
            <a:r>
              <a:rPr lang="en-IN" sz="4000" b="1" dirty="0">
                <a:solidFill>
                  <a:srgbClr val="002060"/>
                </a:solidFill>
                <a:latin typeface="Arial Narrow" panose="020B0606020202030204" pitchFamily="34" charset="0"/>
              </a:rPr>
              <a:t>Application</a:t>
            </a:r>
          </a:p>
        </p:txBody>
      </p:sp>
    </p:spTree>
    <p:extLst>
      <p:ext uri="{BB962C8B-B14F-4D97-AF65-F5344CB8AC3E}">
        <p14:creationId xmlns:p14="http://schemas.microsoft.com/office/powerpoint/2010/main" val="50549442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58</a:t>
            </a:fld>
            <a:endParaRPr lang="en-IN"/>
          </a:p>
        </p:txBody>
      </p:sp>
      <p:sp>
        <p:nvSpPr>
          <p:cNvPr id="8" name="Title 1"/>
          <p:cNvSpPr>
            <a:spLocks noGrp="1"/>
          </p:cNvSpPr>
          <p:nvPr>
            <p:ph type="title"/>
          </p:nvPr>
        </p:nvSpPr>
        <p:spPr>
          <a:xfrm>
            <a:off x="228600" y="0"/>
            <a:ext cx="8915400" cy="917596"/>
          </a:xfrm>
          <a:ln>
            <a:miter lim="800000"/>
            <a:headEnd/>
            <a:tailEnd/>
          </a:ln>
        </p:spPr>
        <p:txBody>
          <a:bodyPr rtlCol="0">
            <a:noAutofit/>
          </a:bodyPr>
          <a:lstStyle/>
          <a:p>
            <a:pPr algn="ctr" eaLnBrk="1" fontAlgn="auto" hangingPunct="1">
              <a:spcAft>
                <a:spcPts val="0"/>
              </a:spcAft>
              <a:defRPr/>
            </a:pPr>
            <a:r>
              <a:rPr lang="en-US" sz="3600" dirty="0" smtClean="0">
                <a:solidFill>
                  <a:srgbClr val="002060"/>
                </a:solidFill>
                <a:latin typeface="Arial Narrow" panose="020B0606020202030204" pitchFamily="34" charset="0"/>
              </a:rPr>
              <a:t>Evolution of Database Technology</a:t>
            </a:r>
            <a:endParaRPr lang="en-US" sz="3600" dirty="0">
              <a:solidFill>
                <a:srgbClr val="002060"/>
              </a:solidFill>
              <a:latin typeface="Arial Narrow" panose="020B0606020202030204" pitchFamily="34" charset="0"/>
            </a:endParaRPr>
          </a:p>
        </p:txBody>
      </p:sp>
      <p:pic>
        <p:nvPicPr>
          <p:cNvPr id="9" name="Content Placeholder 5"/>
          <p:cNvPicPr>
            <a:picLocks noGrp="1" noChangeAspect="1" noChangeArrowheads="1"/>
          </p:cNvPicPr>
          <p:nvPr>
            <p:ph idx="1"/>
          </p:nvPr>
        </p:nvPicPr>
        <p:blipFill>
          <a:blip r:embed="rId2">
            <a:grayscl/>
            <a:extLst>
              <a:ext uri="{28A0092B-C50C-407E-A947-70E740481C1C}">
                <a14:useLocalDpi xmlns:a14="http://schemas.microsoft.com/office/drawing/2010/main" val="0"/>
              </a:ext>
            </a:extLst>
          </a:blip>
          <a:srcRect/>
          <a:stretch>
            <a:fillRect/>
          </a:stretch>
        </p:blipFill>
        <p:spPr>
          <a:xfrm>
            <a:off x="1259632" y="872548"/>
            <a:ext cx="7560840" cy="5388209"/>
          </a:xfrm>
          <a:ln>
            <a:solidFill>
              <a:srgbClr val="FF0000"/>
            </a:solidFill>
          </a:ln>
          <a:effectLst>
            <a:outerShdw blurRad="107950" dist="12700" dir="5400000" algn="ctr">
              <a:srgbClr val="000000"/>
            </a:outerShdw>
          </a:effectLst>
          <a:scene3d>
            <a:camera prst="orthographicFront"/>
            <a:lightRig rig="threePt" dir="t"/>
          </a:scene3d>
          <a:sp3d>
            <a:bevelT/>
          </a:sp3d>
        </p:spPr>
      </p:pic>
    </p:spTree>
    <p:extLst>
      <p:ext uri="{BB962C8B-B14F-4D97-AF65-F5344CB8AC3E}">
        <p14:creationId xmlns:p14="http://schemas.microsoft.com/office/powerpoint/2010/main" val="182547869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59</a:t>
            </a:fld>
            <a:endParaRPr lang="en-IN"/>
          </a:p>
        </p:txBody>
      </p:sp>
      <p:sp>
        <p:nvSpPr>
          <p:cNvPr id="8" name="Title 1"/>
          <p:cNvSpPr>
            <a:spLocks noGrp="1"/>
          </p:cNvSpPr>
          <p:nvPr>
            <p:ph type="title"/>
          </p:nvPr>
        </p:nvSpPr>
        <p:spPr>
          <a:xfrm>
            <a:off x="603504" y="260648"/>
            <a:ext cx="8229600" cy="917596"/>
          </a:xfrm>
          <a:ln>
            <a:miter lim="800000"/>
            <a:headEnd/>
            <a:tailEnd/>
          </a:ln>
        </p:spPr>
        <p:txBody>
          <a:bodyPr rtlCol="0">
            <a:normAutofit/>
          </a:bodyPr>
          <a:lstStyle/>
          <a:p>
            <a:pPr algn="ctr" eaLnBrk="1" fontAlgn="auto" hangingPunct="1">
              <a:spcAft>
                <a:spcPts val="0"/>
              </a:spcAft>
              <a:defRPr/>
            </a:pPr>
            <a:r>
              <a:rPr lang="en-US" dirty="0" smtClean="0">
                <a:solidFill>
                  <a:srgbClr val="002060"/>
                </a:solidFill>
                <a:latin typeface="Arial Narrow" panose="020B0606020202030204" pitchFamily="34" charset="0"/>
              </a:rPr>
              <a:t> Why Data Mining?</a:t>
            </a:r>
            <a:endParaRPr lang="en-US" dirty="0">
              <a:solidFill>
                <a:srgbClr val="002060"/>
              </a:solidFill>
              <a:latin typeface="Arial Narrow" panose="020B0606020202030204" pitchFamily="34" charset="0"/>
            </a:endParaRPr>
          </a:p>
        </p:txBody>
      </p:sp>
      <p:sp>
        <p:nvSpPr>
          <p:cNvPr id="9" name="Content Placeholder 2"/>
          <p:cNvSpPr>
            <a:spLocks noGrp="1"/>
          </p:cNvSpPr>
          <p:nvPr>
            <p:ph idx="1"/>
          </p:nvPr>
        </p:nvSpPr>
        <p:spPr>
          <a:xfrm>
            <a:off x="603504" y="1435866"/>
            <a:ext cx="8686800" cy="4800600"/>
          </a:xfrm>
        </p:spPr>
        <p:txBody>
          <a:bodyPr rtlCol="0">
            <a:normAutofit lnSpcReduction="10000"/>
          </a:bodyPr>
          <a:lstStyle/>
          <a:p>
            <a:pPr eaLnBrk="1" fontAlgn="auto" hangingPunct="1">
              <a:lnSpc>
                <a:spcPct val="130000"/>
              </a:lnSpc>
              <a:spcAft>
                <a:spcPts val="0"/>
              </a:spcAft>
              <a:defRPr/>
            </a:pPr>
            <a:r>
              <a:rPr lang="en-US" sz="2000" dirty="0" smtClean="0">
                <a:latin typeface="Arial Narrow" panose="020B0606020202030204" pitchFamily="34" charset="0"/>
              </a:rPr>
              <a:t>The Explosive Growth of Data: </a:t>
            </a:r>
            <a:r>
              <a:rPr lang="en-US" sz="2000" dirty="0" smtClean="0">
                <a:solidFill>
                  <a:srgbClr val="C00000"/>
                </a:solidFill>
                <a:latin typeface="Arial Narrow" panose="020B0606020202030204" pitchFamily="34" charset="0"/>
              </a:rPr>
              <a:t>from terabytes(1000</a:t>
            </a:r>
            <a:r>
              <a:rPr lang="en-US" sz="2000" baseline="30000" dirty="0" smtClean="0">
                <a:solidFill>
                  <a:srgbClr val="C00000"/>
                </a:solidFill>
                <a:latin typeface="Arial Narrow" panose="020B0606020202030204" pitchFamily="34" charset="0"/>
              </a:rPr>
              <a:t>4</a:t>
            </a:r>
            <a:r>
              <a:rPr lang="en-US" sz="2000" dirty="0" smtClean="0">
                <a:solidFill>
                  <a:srgbClr val="C00000"/>
                </a:solidFill>
                <a:latin typeface="Arial Narrow" panose="020B0606020202030204" pitchFamily="34" charset="0"/>
              </a:rPr>
              <a:t>) to </a:t>
            </a:r>
            <a:r>
              <a:rPr lang="en-US" sz="2000" dirty="0" err="1" smtClean="0">
                <a:solidFill>
                  <a:srgbClr val="C00000"/>
                </a:solidFill>
                <a:latin typeface="Arial Narrow" panose="020B0606020202030204" pitchFamily="34" charset="0"/>
              </a:rPr>
              <a:t>yottabytes</a:t>
            </a:r>
            <a:r>
              <a:rPr lang="en-US" sz="2000" dirty="0" smtClean="0">
                <a:solidFill>
                  <a:srgbClr val="C00000"/>
                </a:solidFill>
                <a:latin typeface="Arial Narrow" panose="020B0606020202030204" pitchFamily="34" charset="0"/>
              </a:rPr>
              <a:t>(1000</a:t>
            </a:r>
            <a:r>
              <a:rPr lang="en-US" sz="2000" baseline="30000" dirty="0" smtClean="0">
                <a:solidFill>
                  <a:srgbClr val="C00000"/>
                </a:solidFill>
                <a:latin typeface="Arial Narrow" panose="020B0606020202030204" pitchFamily="34" charset="0"/>
              </a:rPr>
              <a:t>8</a:t>
            </a:r>
            <a:r>
              <a:rPr lang="en-US" sz="2000" dirty="0" smtClean="0">
                <a:solidFill>
                  <a:srgbClr val="C00000"/>
                </a:solidFill>
                <a:latin typeface="Arial Narrow" panose="020B0606020202030204" pitchFamily="34" charset="0"/>
              </a:rPr>
              <a:t>)</a:t>
            </a:r>
          </a:p>
          <a:p>
            <a:pPr lvl="1" eaLnBrk="1" fontAlgn="auto" hangingPunct="1">
              <a:lnSpc>
                <a:spcPct val="130000"/>
              </a:lnSpc>
              <a:spcAft>
                <a:spcPts val="0"/>
              </a:spcAft>
              <a:defRPr/>
            </a:pPr>
            <a:r>
              <a:rPr lang="en-US" sz="2000" dirty="0" smtClean="0">
                <a:latin typeface="Arial Narrow" panose="020B0606020202030204" pitchFamily="34" charset="0"/>
              </a:rPr>
              <a:t>Data collection and data availability</a:t>
            </a:r>
          </a:p>
          <a:p>
            <a:pPr lvl="2" eaLnBrk="1" fontAlgn="auto" hangingPunct="1">
              <a:lnSpc>
                <a:spcPct val="130000"/>
              </a:lnSpc>
              <a:spcAft>
                <a:spcPts val="0"/>
              </a:spcAft>
              <a:defRPr/>
            </a:pPr>
            <a:r>
              <a:rPr lang="en-US" sz="2000" dirty="0" smtClean="0">
                <a:latin typeface="Arial Narrow" panose="020B0606020202030204" pitchFamily="34" charset="0"/>
              </a:rPr>
              <a:t>Automated data collection tools, database systems, web</a:t>
            </a:r>
          </a:p>
          <a:p>
            <a:pPr lvl="1" eaLnBrk="1" fontAlgn="auto" hangingPunct="1">
              <a:lnSpc>
                <a:spcPct val="130000"/>
              </a:lnSpc>
              <a:spcAft>
                <a:spcPts val="0"/>
              </a:spcAft>
              <a:defRPr/>
            </a:pPr>
            <a:r>
              <a:rPr lang="en-US" sz="2000" dirty="0" smtClean="0">
                <a:latin typeface="Arial Narrow" panose="020B0606020202030204" pitchFamily="34" charset="0"/>
              </a:rPr>
              <a:t>Major sources of abundant data</a:t>
            </a:r>
          </a:p>
          <a:p>
            <a:pPr lvl="2" eaLnBrk="1" fontAlgn="auto" hangingPunct="1">
              <a:lnSpc>
                <a:spcPct val="130000"/>
              </a:lnSpc>
              <a:spcAft>
                <a:spcPts val="0"/>
              </a:spcAft>
              <a:defRPr/>
            </a:pPr>
            <a:r>
              <a:rPr lang="en-US" sz="2000" dirty="0" smtClean="0">
                <a:latin typeface="Arial Narrow" panose="020B0606020202030204" pitchFamily="34" charset="0"/>
              </a:rPr>
              <a:t>Business: Web, e-commerce, transactions, stocks, … </a:t>
            </a:r>
          </a:p>
          <a:p>
            <a:pPr lvl="2" eaLnBrk="1" fontAlgn="auto" hangingPunct="1">
              <a:lnSpc>
                <a:spcPct val="130000"/>
              </a:lnSpc>
              <a:spcAft>
                <a:spcPts val="0"/>
              </a:spcAft>
              <a:defRPr/>
            </a:pPr>
            <a:r>
              <a:rPr lang="en-US" sz="2000" dirty="0" smtClean="0">
                <a:latin typeface="Arial Narrow" panose="020B0606020202030204" pitchFamily="34" charset="0"/>
              </a:rPr>
              <a:t>Science: bioinformatics, scientific simulation, medical research … </a:t>
            </a:r>
          </a:p>
          <a:p>
            <a:pPr lvl="2" eaLnBrk="1" fontAlgn="auto" hangingPunct="1">
              <a:lnSpc>
                <a:spcPct val="130000"/>
              </a:lnSpc>
              <a:spcAft>
                <a:spcPts val="0"/>
              </a:spcAft>
              <a:defRPr/>
            </a:pPr>
            <a:r>
              <a:rPr lang="en-US" sz="2000" dirty="0" smtClean="0">
                <a:latin typeface="Arial Narrow" panose="020B0606020202030204" pitchFamily="34" charset="0"/>
              </a:rPr>
              <a:t>Society and everyone: news, digital cameras, …   </a:t>
            </a:r>
          </a:p>
          <a:p>
            <a:pPr eaLnBrk="1" fontAlgn="auto" hangingPunct="1">
              <a:lnSpc>
                <a:spcPct val="130000"/>
              </a:lnSpc>
              <a:spcAft>
                <a:spcPts val="0"/>
              </a:spcAft>
              <a:defRPr/>
            </a:pPr>
            <a:r>
              <a:rPr lang="en-US" sz="2000" dirty="0" smtClean="0">
                <a:latin typeface="Arial Narrow" panose="020B0606020202030204" pitchFamily="34" charset="0"/>
              </a:rPr>
              <a:t>Data rich but information poor!</a:t>
            </a:r>
          </a:p>
          <a:p>
            <a:pPr lvl="1" eaLnBrk="1" fontAlgn="auto" hangingPunct="1">
              <a:lnSpc>
                <a:spcPct val="130000"/>
              </a:lnSpc>
              <a:spcAft>
                <a:spcPts val="0"/>
              </a:spcAft>
              <a:defRPr/>
            </a:pPr>
            <a:r>
              <a:rPr lang="en-US" sz="1600" dirty="0" smtClean="0">
                <a:latin typeface="Arial Narrow" panose="020B0606020202030204" pitchFamily="34" charset="0"/>
              </a:rPr>
              <a:t>What does those data mean?</a:t>
            </a:r>
          </a:p>
          <a:p>
            <a:pPr lvl="1" eaLnBrk="1" fontAlgn="auto" hangingPunct="1">
              <a:lnSpc>
                <a:spcPct val="130000"/>
              </a:lnSpc>
              <a:spcAft>
                <a:spcPts val="0"/>
              </a:spcAft>
              <a:defRPr/>
            </a:pPr>
            <a:r>
              <a:rPr lang="en-US" sz="1600" dirty="0" smtClean="0">
                <a:latin typeface="Arial Narrow" panose="020B0606020202030204" pitchFamily="34" charset="0"/>
              </a:rPr>
              <a:t>How to analyze data?</a:t>
            </a:r>
          </a:p>
          <a:p>
            <a:pPr eaLnBrk="1" fontAlgn="auto" hangingPunct="1">
              <a:lnSpc>
                <a:spcPct val="130000"/>
              </a:lnSpc>
              <a:spcAft>
                <a:spcPts val="0"/>
              </a:spcAft>
              <a:defRPr/>
            </a:pPr>
            <a:r>
              <a:rPr lang="en-US" sz="2000" dirty="0" smtClean="0">
                <a:latin typeface="Arial Narrow" panose="020B0606020202030204" pitchFamily="34" charset="0"/>
              </a:rPr>
              <a:t>Data mining </a:t>
            </a:r>
            <a:r>
              <a:rPr lang="en-US" sz="2000" dirty="0" smtClean="0">
                <a:latin typeface="Arial Narrow" panose="020B0606020202030204" pitchFamily="34" charset="0"/>
                <a:cs typeface="Tahoma" pitchFamily="34" charset="0"/>
              </a:rPr>
              <a:t>— </a:t>
            </a:r>
            <a:r>
              <a:rPr lang="en-US" sz="2000" dirty="0" smtClean="0">
                <a:solidFill>
                  <a:srgbClr val="C00000"/>
                </a:solidFill>
                <a:latin typeface="Arial Narrow" panose="020B0606020202030204" pitchFamily="34" charset="0"/>
              </a:rPr>
              <a:t>Automated analysis of massive data sets</a:t>
            </a:r>
          </a:p>
          <a:p>
            <a:pPr eaLnBrk="1" fontAlgn="auto" hangingPunct="1">
              <a:spcAft>
                <a:spcPts val="0"/>
              </a:spcAft>
              <a:defRPr/>
            </a:pPr>
            <a:endParaRPr lang="en-US" dirty="0">
              <a:latin typeface="Arial Narrow" panose="020B0606020202030204" pitchFamily="34" charset="0"/>
            </a:endParaRPr>
          </a:p>
        </p:txBody>
      </p:sp>
    </p:spTree>
    <p:extLst>
      <p:ext uri="{BB962C8B-B14F-4D97-AF65-F5344CB8AC3E}">
        <p14:creationId xmlns:p14="http://schemas.microsoft.com/office/powerpoint/2010/main" val="11254099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4B5041-775E-44DF-8B14-1F621ADACD48}"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6</a:t>
            </a:fld>
            <a:endParaRPr lang="en-IN"/>
          </a:p>
        </p:txBody>
      </p:sp>
      <p:sp>
        <p:nvSpPr>
          <p:cNvPr id="8" name="Rectangle 2"/>
          <p:cNvSpPr>
            <a:spLocks noGrp="1" noChangeArrowheads="1"/>
          </p:cNvSpPr>
          <p:nvPr>
            <p:ph type="title"/>
          </p:nvPr>
        </p:nvSpPr>
        <p:spPr>
          <a:xfrm>
            <a:off x="1197117" y="188640"/>
            <a:ext cx="7793037" cy="1143000"/>
          </a:xfrm>
        </p:spPr>
        <p:txBody>
          <a:bodyPr/>
          <a:lstStyle/>
          <a:p>
            <a:pPr algn="ctr"/>
            <a:r>
              <a:rPr lang="en-US" dirty="0">
                <a:solidFill>
                  <a:srgbClr val="002060"/>
                </a:solidFill>
                <a:latin typeface="Arial Narrow" panose="020B0606020202030204" pitchFamily="34" charset="0"/>
              </a:rPr>
              <a:t>Object Structure and Type Constructors</a:t>
            </a:r>
          </a:p>
        </p:txBody>
      </p:sp>
      <p:sp>
        <p:nvSpPr>
          <p:cNvPr id="9" name="Rectangle 3"/>
          <p:cNvSpPr txBox="1">
            <a:spLocks noChangeArrowheads="1"/>
          </p:cNvSpPr>
          <p:nvPr/>
        </p:nvSpPr>
        <p:spPr>
          <a:xfrm>
            <a:off x="755576" y="1412776"/>
            <a:ext cx="7772400" cy="4778474"/>
          </a:xfrm>
          <a:prstGeom prst="rect">
            <a:avLst/>
          </a:prstGeom>
        </p:spPr>
        <p:txBody>
          <a:bodyPr vert="horz">
            <a:normAutofit fontScale="77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dirty="0">
                <a:latin typeface="Arial Narrow" panose="020B0606020202030204" pitchFamily="34" charset="0"/>
              </a:rPr>
              <a:t>The </a:t>
            </a:r>
            <a:r>
              <a:rPr lang="en-US" sz="2400" dirty="0">
                <a:solidFill>
                  <a:srgbClr val="C00000"/>
                </a:solidFill>
                <a:latin typeface="Arial Narrow" panose="020B0606020202030204" pitchFamily="34" charset="0"/>
              </a:rPr>
              <a:t>state</a:t>
            </a:r>
            <a:r>
              <a:rPr lang="en-US" sz="2400" dirty="0">
                <a:latin typeface="Arial Narrow" panose="020B0606020202030204" pitchFamily="34" charset="0"/>
              </a:rPr>
              <a:t> (current value) of a complex object may be constructed from other objects (or other values) by using certain type constructors</a:t>
            </a:r>
          </a:p>
          <a:p>
            <a:pPr>
              <a:lnSpc>
                <a:spcPct val="150000"/>
              </a:lnSpc>
            </a:pPr>
            <a:r>
              <a:rPr lang="en-US" b="1" dirty="0">
                <a:solidFill>
                  <a:srgbClr val="C00000"/>
                </a:solidFill>
                <a:latin typeface="Arial Narrow" panose="020B0606020202030204" pitchFamily="34" charset="0"/>
              </a:rPr>
              <a:t>Can be represented by (</a:t>
            </a:r>
            <a:r>
              <a:rPr lang="en-US" b="1" dirty="0" err="1">
                <a:solidFill>
                  <a:srgbClr val="C00000"/>
                </a:solidFill>
                <a:latin typeface="Arial Narrow" panose="020B0606020202030204" pitchFamily="34" charset="0"/>
              </a:rPr>
              <a:t>i,c,v</a:t>
            </a:r>
            <a:r>
              <a:rPr lang="en-US" b="1" dirty="0">
                <a:solidFill>
                  <a:srgbClr val="C00000"/>
                </a:solidFill>
                <a:latin typeface="Arial Narrow" panose="020B0606020202030204" pitchFamily="34" charset="0"/>
              </a:rPr>
              <a:t>) </a:t>
            </a:r>
          </a:p>
          <a:p>
            <a:pPr lvl="1">
              <a:lnSpc>
                <a:spcPct val="150000"/>
              </a:lnSpc>
            </a:pPr>
            <a:r>
              <a:rPr lang="en-US" sz="2000" dirty="0" err="1">
                <a:latin typeface="Arial Narrow" panose="020B0606020202030204" pitchFamily="34" charset="0"/>
              </a:rPr>
              <a:t>i</a:t>
            </a:r>
            <a:r>
              <a:rPr lang="en-US" sz="2000" dirty="0">
                <a:latin typeface="Arial Narrow" panose="020B0606020202030204" pitchFamily="34" charset="0"/>
              </a:rPr>
              <a:t> is an unique id</a:t>
            </a:r>
          </a:p>
          <a:p>
            <a:pPr lvl="1">
              <a:lnSpc>
                <a:spcPct val="150000"/>
              </a:lnSpc>
            </a:pPr>
            <a:r>
              <a:rPr lang="en-US" sz="2000" dirty="0">
                <a:latin typeface="Arial Narrow" panose="020B0606020202030204" pitchFamily="34" charset="0"/>
              </a:rPr>
              <a:t>c is a type constructor</a:t>
            </a:r>
          </a:p>
          <a:p>
            <a:pPr lvl="1">
              <a:lnSpc>
                <a:spcPct val="150000"/>
              </a:lnSpc>
            </a:pPr>
            <a:r>
              <a:rPr lang="en-US" sz="2000" dirty="0">
                <a:latin typeface="Arial Narrow" panose="020B0606020202030204" pitchFamily="34" charset="0"/>
              </a:rPr>
              <a:t>v is the object state</a:t>
            </a:r>
          </a:p>
          <a:p>
            <a:pPr>
              <a:lnSpc>
                <a:spcPct val="170000"/>
              </a:lnSpc>
            </a:pPr>
            <a:r>
              <a:rPr lang="en-US" sz="2400" b="1" dirty="0">
                <a:solidFill>
                  <a:srgbClr val="C00000"/>
                </a:solidFill>
                <a:latin typeface="Arial Narrow" panose="020B0606020202030204" pitchFamily="34" charset="0"/>
              </a:rPr>
              <a:t>Type Constructors</a:t>
            </a:r>
            <a:r>
              <a:rPr lang="en-US" sz="2400" dirty="0">
                <a:solidFill>
                  <a:srgbClr val="C00000"/>
                </a:solidFill>
                <a:latin typeface="Arial Narrow" panose="020B0606020202030204" pitchFamily="34" charset="0"/>
              </a:rPr>
              <a:t>:</a:t>
            </a:r>
          </a:p>
          <a:p>
            <a:pPr lvl="1">
              <a:lnSpc>
                <a:spcPct val="170000"/>
              </a:lnSpc>
            </a:pPr>
            <a:r>
              <a:rPr lang="en-US" sz="2200" dirty="0">
                <a:latin typeface="Arial Narrow" panose="020B0606020202030204" pitchFamily="34" charset="0"/>
              </a:rPr>
              <a:t>In OO databases, the state (current value) of a complex object may be constructed from other objects (or other values) by using certain type constructors.</a:t>
            </a:r>
          </a:p>
          <a:p>
            <a:pPr lvl="1">
              <a:lnSpc>
                <a:spcPct val="170000"/>
              </a:lnSpc>
            </a:pPr>
            <a:r>
              <a:rPr lang="en-US" sz="2000" b="1" dirty="0">
                <a:solidFill>
                  <a:srgbClr val="C00000"/>
                </a:solidFill>
                <a:latin typeface="Arial Narrow" panose="020B0606020202030204" pitchFamily="34" charset="0"/>
              </a:rPr>
              <a:t>Basic types: atom, tuple and set</a:t>
            </a:r>
          </a:p>
          <a:p>
            <a:pPr lvl="1">
              <a:lnSpc>
                <a:spcPct val="170000"/>
              </a:lnSpc>
            </a:pPr>
            <a:r>
              <a:rPr lang="en-US" sz="2000" b="1" dirty="0">
                <a:solidFill>
                  <a:srgbClr val="C00000"/>
                </a:solidFill>
                <a:latin typeface="Arial Narrow" panose="020B0606020202030204" pitchFamily="34" charset="0"/>
              </a:rPr>
              <a:t>Collection type: list, bag and array</a:t>
            </a:r>
          </a:p>
        </p:txBody>
      </p:sp>
    </p:spTree>
    <p:extLst>
      <p:ext uri="{BB962C8B-B14F-4D97-AF65-F5344CB8AC3E}">
        <p14:creationId xmlns:p14="http://schemas.microsoft.com/office/powerpoint/2010/main" val="23210250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60</a:t>
            </a:fld>
            <a:endParaRPr lang="en-IN"/>
          </a:p>
        </p:txBody>
      </p:sp>
      <p:sp>
        <p:nvSpPr>
          <p:cNvPr id="8" name="Rectangle 2"/>
          <p:cNvSpPr>
            <a:spLocks noGrp="1" noChangeArrowheads="1"/>
          </p:cNvSpPr>
          <p:nvPr>
            <p:ph type="title"/>
          </p:nvPr>
        </p:nvSpPr>
        <p:spPr>
          <a:xfrm>
            <a:off x="1403648" y="260648"/>
            <a:ext cx="6794500" cy="619125"/>
          </a:xfrm>
          <a:ln>
            <a:miter lim="800000"/>
            <a:headEnd/>
            <a:tailEnd/>
          </a:ln>
        </p:spPr>
        <p:txBody>
          <a:bodyPr lIns="92075" tIns="46038" rIns="92075" bIns="46038"/>
          <a:lstStyle/>
          <a:p>
            <a:pPr algn="ctr" eaLnBrk="1" hangingPunct="1">
              <a:defRPr/>
            </a:pPr>
            <a:r>
              <a:rPr lang="en-US" sz="3200" dirty="0" smtClean="0">
                <a:solidFill>
                  <a:srgbClr val="002060"/>
                </a:solidFill>
                <a:latin typeface="Arial Narrow" panose="020B0606020202030204" pitchFamily="34" charset="0"/>
              </a:rPr>
              <a:t>What </a:t>
            </a:r>
            <a:r>
              <a:rPr lang="en-US" sz="3200" dirty="0">
                <a:solidFill>
                  <a:srgbClr val="002060"/>
                </a:solidFill>
                <a:latin typeface="Arial Narrow" panose="020B0606020202030204" pitchFamily="34" charset="0"/>
              </a:rPr>
              <a:t>Is Data Mining?</a:t>
            </a:r>
          </a:p>
        </p:txBody>
      </p:sp>
      <p:sp>
        <p:nvSpPr>
          <p:cNvPr id="9" name="Rectangle 3"/>
          <p:cNvSpPr txBox="1">
            <a:spLocks noChangeArrowheads="1"/>
          </p:cNvSpPr>
          <p:nvPr/>
        </p:nvSpPr>
        <p:spPr>
          <a:xfrm>
            <a:off x="816429" y="879773"/>
            <a:ext cx="8382000" cy="3332212"/>
          </a:xfrm>
          <a:prstGeom prst="rect">
            <a:avLst/>
          </a:prstGeom>
          <a:noFill/>
        </p:spPr>
        <p:txBody>
          <a:bodyPr vert="horz" lIns="92075" tIns="46038" rIns="92075" bIns="46038">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10000"/>
              </a:lnSpc>
            </a:pPr>
            <a:r>
              <a:rPr lang="en-US" sz="1800" dirty="0" smtClean="0">
                <a:solidFill>
                  <a:srgbClr val="C00000"/>
                </a:solidFill>
                <a:latin typeface="Arial Narrow" panose="020B0606020202030204" pitchFamily="34" charset="0"/>
              </a:rPr>
              <a:t>Data mining (knowledge discovery from data) </a:t>
            </a:r>
          </a:p>
          <a:p>
            <a:pPr lvl="1" algn="just">
              <a:lnSpc>
                <a:spcPct val="110000"/>
              </a:lnSpc>
            </a:pPr>
            <a:r>
              <a:rPr lang="en-US" sz="1800" dirty="0" smtClean="0">
                <a:latin typeface="Arial Narrow" panose="020B0606020202030204" pitchFamily="34" charset="0"/>
              </a:rPr>
              <a:t>Extraction of interesting (</a:t>
            </a:r>
            <a:r>
              <a:rPr lang="en-GB" sz="1800" u="sng" dirty="0" smtClean="0">
                <a:latin typeface="Arial Narrow" panose="020B0606020202030204" pitchFamily="34" charset="0"/>
              </a:rPr>
              <a:t>non-trivial,</a:t>
            </a:r>
            <a:r>
              <a:rPr lang="en-GB" sz="1800" dirty="0" smtClean="0">
                <a:latin typeface="Arial Narrow" panose="020B0606020202030204" pitchFamily="34" charset="0"/>
              </a:rPr>
              <a:t> </a:t>
            </a:r>
            <a:r>
              <a:rPr lang="en-GB" sz="1800" u="sng" dirty="0" smtClean="0">
                <a:latin typeface="Arial Narrow" panose="020B0606020202030204" pitchFamily="34" charset="0"/>
              </a:rPr>
              <a:t>implicit</a:t>
            </a:r>
            <a:r>
              <a:rPr lang="en-GB" sz="1800" dirty="0" smtClean="0">
                <a:latin typeface="Arial Narrow" panose="020B0606020202030204" pitchFamily="34" charset="0"/>
              </a:rPr>
              <a:t>, </a:t>
            </a:r>
            <a:r>
              <a:rPr lang="en-GB" sz="1800" u="sng" dirty="0" smtClean="0">
                <a:latin typeface="Arial Narrow" panose="020B0606020202030204" pitchFamily="34" charset="0"/>
              </a:rPr>
              <a:t>previously unknown</a:t>
            </a:r>
            <a:r>
              <a:rPr lang="en-GB" sz="1800" dirty="0" smtClean="0">
                <a:latin typeface="Arial Narrow" panose="020B0606020202030204" pitchFamily="34" charset="0"/>
              </a:rPr>
              <a:t> and </a:t>
            </a:r>
            <a:r>
              <a:rPr lang="en-GB" sz="1800" u="sng" dirty="0" smtClean="0">
                <a:latin typeface="Arial Narrow" panose="020B0606020202030204" pitchFamily="34" charset="0"/>
              </a:rPr>
              <a:t>potentially useful)</a:t>
            </a:r>
            <a:r>
              <a:rPr lang="en-GB" sz="1800" dirty="0" smtClean="0">
                <a:latin typeface="Arial Narrow" panose="020B0606020202030204" pitchFamily="34" charset="0"/>
              </a:rPr>
              <a:t> patterns or knowledge from huge amount of data</a:t>
            </a:r>
          </a:p>
          <a:p>
            <a:pPr algn="just">
              <a:lnSpc>
                <a:spcPct val="110000"/>
              </a:lnSpc>
            </a:pPr>
            <a:r>
              <a:rPr lang="en-US" sz="1800" dirty="0" smtClean="0">
                <a:latin typeface="Arial Narrow" panose="020B0606020202030204" pitchFamily="34" charset="0"/>
              </a:rPr>
              <a:t>Alternative names</a:t>
            </a:r>
          </a:p>
          <a:p>
            <a:pPr lvl="1" algn="just">
              <a:lnSpc>
                <a:spcPct val="110000"/>
              </a:lnSpc>
            </a:pPr>
            <a:r>
              <a:rPr lang="en-US" sz="1800" dirty="0" smtClean="0">
                <a:latin typeface="Arial Narrow" panose="020B0606020202030204" pitchFamily="34" charset="0"/>
              </a:rPr>
              <a:t>Knowledge discovery (mining) in databases (KDD), knowledge </a:t>
            </a:r>
          </a:p>
          <a:p>
            <a:pPr lvl="1" algn="just">
              <a:lnSpc>
                <a:spcPct val="110000"/>
              </a:lnSpc>
              <a:buFont typeface="Arial" panose="020B0604020202020204" pitchFamily="34" charset="0"/>
              <a:buNone/>
            </a:pPr>
            <a:r>
              <a:rPr lang="en-US" sz="1800" dirty="0" smtClean="0">
                <a:latin typeface="Arial Narrow" panose="020B0606020202030204" pitchFamily="34" charset="0"/>
              </a:rPr>
              <a:t>	extraction, data/pattern analysis, data archeology, data dredging, information harvesting, business intelligence, etc.</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3284984"/>
            <a:ext cx="5961905" cy="2925316"/>
          </a:xfrm>
          <a:prstGeom prst="rect">
            <a:avLst/>
          </a:prstGeom>
          <a:ln>
            <a:solidFill>
              <a:schemeClr val="bg1"/>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04" y="3645024"/>
            <a:ext cx="2913528" cy="2232248"/>
          </a:xfrm>
          <a:prstGeom prst="rect">
            <a:avLst/>
          </a:prstGeom>
        </p:spPr>
      </p:pic>
    </p:spTree>
    <p:extLst>
      <p:ext uri="{BB962C8B-B14F-4D97-AF65-F5344CB8AC3E}">
        <p14:creationId xmlns:p14="http://schemas.microsoft.com/office/powerpoint/2010/main" val="4322662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61</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980728"/>
            <a:ext cx="6048672" cy="5040560"/>
          </a:xfrm>
          <a:prstGeom prst="rect">
            <a:avLst/>
          </a:prstGeom>
        </p:spPr>
      </p:pic>
      <p:sp>
        <p:nvSpPr>
          <p:cNvPr id="9" name="Rectangle 2"/>
          <p:cNvSpPr>
            <a:spLocks noGrp="1" noChangeArrowheads="1"/>
          </p:cNvSpPr>
          <p:nvPr>
            <p:ph type="title"/>
          </p:nvPr>
        </p:nvSpPr>
        <p:spPr>
          <a:xfrm>
            <a:off x="1403648" y="260648"/>
            <a:ext cx="6794500" cy="619125"/>
          </a:xfrm>
          <a:ln>
            <a:miter lim="800000"/>
            <a:headEnd/>
            <a:tailEnd/>
          </a:ln>
        </p:spPr>
        <p:txBody>
          <a:bodyPr lIns="92075" tIns="46038" rIns="92075" bIns="46038"/>
          <a:lstStyle/>
          <a:p>
            <a:pPr algn="ctr" eaLnBrk="1" hangingPunct="1">
              <a:defRPr/>
            </a:pPr>
            <a:r>
              <a:rPr lang="en-US" sz="3200" dirty="0" smtClean="0">
                <a:solidFill>
                  <a:srgbClr val="002060"/>
                </a:solidFill>
                <a:latin typeface="Arial Narrow" panose="020B0606020202030204" pitchFamily="34" charset="0"/>
              </a:rPr>
              <a:t>Applications of  </a:t>
            </a:r>
            <a:r>
              <a:rPr lang="en-US" sz="3200" dirty="0">
                <a:solidFill>
                  <a:srgbClr val="002060"/>
                </a:solidFill>
                <a:latin typeface="Arial Narrow" panose="020B0606020202030204" pitchFamily="34" charset="0"/>
              </a:rPr>
              <a:t>Data </a:t>
            </a:r>
            <a:r>
              <a:rPr lang="en-US" sz="3200" dirty="0" smtClean="0">
                <a:solidFill>
                  <a:srgbClr val="002060"/>
                </a:solidFill>
                <a:latin typeface="Arial Narrow" panose="020B0606020202030204" pitchFamily="34" charset="0"/>
              </a:rPr>
              <a:t>Mining</a:t>
            </a:r>
            <a:endParaRPr lang="en-US" sz="32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339926746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62</a:t>
            </a:fld>
            <a:endParaRPr lang="en-IN"/>
          </a:p>
        </p:txBody>
      </p:sp>
      <p:sp>
        <p:nvSpPr>
          <p:cNvPr id="8" name="Rectangle 2050"/>
          <p:cNvSpPr>
            <a:spLocks noGrp="1" noChangeArrowheads="1"/>
          </p:cNvSpPr>
          <p:nvPr>
            <p:ph type="title"/>
          </p:nvPr>
        </p:nvSpPr>
        <p:spPr>
          <a:xfrm>
            <a:off x="179163" y="9770"/>
            <a:ext cx="9144000" cy="914400"/>
          </a:xfrm>
          <a:ln>
            <a:miter lim="800000"/>
            <a:headEnd/>
            <a:tailEnd/>
          </a:ln>
        </p:spPr>
        <p:txBody>
          <a:bodyPr lIns="92075" tIns="46038" rIns="92075" bIns="46038">
            <a:normAutofit/>
          </a:bodyPr>
          <a:lstStyle/>
          <a:p>
            <a:pPr algn="ctr" eaLnBrk="1" hangingPunct="1">
              <a:defRPr/>
            </a:pPr>
            <a:r>
              <a:rPr lang="en-US" sz="3600" dirty="0">
                <a:solidFill>
                  <a:srgbClr val="002060"/>
                </a:solidFill>
                <a:latin typeface="Arial Narrow" panose="020B0606020202030204" pitchFamily="34" charset="0"/>
              </a:rPr>
              <a:t>Knowledge Discovery (KDD) Process</a:t>
            </a:r>
            <a:endParaRPr lang="en-US" sz="3600" b="0" dirty="0">
              <a:solidFill>
                <a:srgbClr val="002060"/>
              </a:solidFill>
              <a:latin typeface="Arial Narrow" panose="020B0606020202030204" pitchFamily="34" charset="0"/>
            </a:endParaRPr>
          </a:p>
        </p:txBody>
      </p:sp>
      <p:pic>
        <p:nvPicPr>
          <p:cNvPr id="9" name="Picture 5"/>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03504" y="1219200"/>
            <a:ext cx="8163341" cy="495300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79533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63</a:t>
            </a:fld>
            <a:endParaRPr lang="en-IN"/>
          </a:p>
        </p:txBody>
      </p:sp>
      <p:sp>
        <p:nvSpPr>
          <p:cNvPr id="8" name="Rectangle 2050"/>
          <p:cNvSpPr>
            <a:spLocks noGrp="1" noChangeArrowheads="1"/>
          </p:cNvSpPr>
          <p:nvPr>
            <p:ph type="title"/>
          </p:nvPr>
        </p:nvSpPr>
        <p:spPr>
          <a:xfrm>
            <a:off x="712812" y="222920"/>
            <a:ext cx="7848600" cy="685800"/>
          </a:xfrm>
          <a:ln>
            <a:miter lim="800000"/>
            <a:headEnd/>
            <a:tailEnd/>
          </a:ln>
        </p:spPr>
        <p:txBody>
          <a:bodyPr lIns="92075" tIns="46038" rIns="92075" bIns="46038">
            <a:normAutofit/>
          </a:bodyPr>
          <a:lstStyle/>
          <a:p>
            <a:pPr algn="ctr" eaLnBrk="1" hangingPunct="1">
              <a:defRPr/>
            </a:pPr>
            <a:r>
              <a:rPr lang="en-US" sz="3600" dirty="0">
                <a:solidFill>
                  <a:srgbClr val="002060"/>
                </a:solidFill>
                <a:latin typeface="Arial Narrow" panose="020B0606020202030204" pitchFamily="34" charset="0"/>
              </a:rPr>
              <a:t>KDD Process: Several Key Steps</a:t>
            </a:r>
            <a:endParaRPr lang="en-US" sz="3600" b="0" dirty="0">
              <a:solidFill>
                <a:srgbClr val="002060"/>
              </a:solidFill>
              <a:latin typeface="Arial Narrow" panose="020B0606020202030204" pitchFamily="34" charset="0"/>
            </a:endParaRPr>
          </a:p>
        </p:txBody>
      </p:sp>
      <p:sp>
        <p:nvSpPr>
          <p:cNvPr id="9" name="Rectangle 2051"/>
          <p:cNvSpPr txBox="1">
            <a:spLocks noChangeArrowheads="1"/>
          </p:cNvSpPr>
          <p:nvPr/>
        </p:nvSpPr>
        <p:spPr>
          <a:xfrm>
            <a:off x="1210511" y="1113858"/>
            <a:ext cx="8686800" cy="5486400"/>
          </a:xfrm>
          <a:prstGeom prst="rect">
            <a:avLst/>
          </a:prstGeom>
        </p:spPr>
        <p:txBody>
          <a:bodyPr vert="horz" lIns="92075" tIns="46038" rIns="92075" bIns="46038">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10000"/>
              </a:lnSpc>
              <a:defRPr/>
            </a:pPr>
            <a:r>
              <a:rPr lang="en-US" sz="1600" dirty="0" smtClean="0">
                <a:latin typeface="Arial Narrow" panose="020B0606020202030204" pitchFamily="34" charset="0"/>
              </a:rPr>
              <a:t>Learning the application domain</a:t>
            </a:r>
          </a:p>
          <a:p>
            <a:pPr lvl="1">
              <a:lnSpc>
                <a:spcPct val="110000"/>
              </a:lnSpc>
              <a:defRPr/>
            </a:pPr>
            <a:r>
              <a:rPr lang="en-US" sz="1600" dirty="0" smtClean="0">
                <a:latin typeface="Arial Narrow" panose="020B0606020202030204" pitchFamily="34" charset="0"/>
              </a:rPr>
              <a:t>relevant prior knowledge and goals of application</a:t>
            </a:r>
          </a:p>
          <a:p>
            <a:pPr>
              <a:lnSpc>
                <a:spcPct val="110000"/>
              </a:lnSpc>
              <a:defRPr/>
            </a:pPr>
            <a:r>
              <a:rPr lang="en-US" sz="1600" dirty="0" smtClean="0">
                <a:latin typeface="Arial Narrow" panose="020B0606020202030204" pitchFamily="34" charset="0"/>
              </a:rPr>
              <a:t>Identifying a target data set: data selection</a:t>
            </a:r>
          </a:p>
          <a:p>
            <a:pPr>
              <a:lnSpc>
                <a:spcPct val="110000"/>
              </a:lnSpc>
              <a:defRPr/>
            </a:pPr>
            <a:r>
              <a:rPr lang="en-US" sz="1600" dirty="0" smtClean="0">
                <a:latin typeface="Arial Narrow" panose="020B0606020202030204" pitchFamily="34" charset="0"/>
              </a:rPr>
              <a:t>Data processing</a:t>
            </a:r>
          </a:p>
          <a:p>
            <a:pPr lvl="1">
              <a:lnSpc>
                <a:spcPct val="110000"/>
              </a:lnSpc>
              <a:defRPr/>
            </a:pPr>
            <a:r>
              <a:rPr lang="en-US" sz="1600" b="1" dirty="0" smtClean="0">
                <a:solidFill>
                  <a:srgbClr val="C00000"/>
                </a:solidFill>
                <a:latin typeface="Arial Narrow" panose="020B0606020202030204" pitchFamily="34" charset="0"/>
              </a:rPr>
              <a:t>Data cleaning  </a:t>
            </a:r>
            <a:r>
              <a:rPr lang="en-US" sz="1600" dirty="0" smtClean="0">
                <a:solidFill>
                  <a:srgbClr val="000099"/>
                </a:solidFill>
                <a:latin typeface="Arial Narrow" panose="020B0606020202030204" pitchFamily="34" charset="0"/>
              </a:rPr>
              <a:t>(remove noise and inconsistent data)</a:t>
            </a:r>
          </a:p>
          <a:p>
            <a:pPr lvl="1">
              <a:lnSpc>
                <a:spcPct val="110000"/>
              </a:lnSpc>
              <a:defRPr/>
            </a:pPr>
            <a:r>
              <a:rPr lang="en-US" sz="1600" b="1" dirty="0" smtClean="0">
                <a:solidFill>
                  <a:srgbClr val="C00000"/>
                </a:solidFill>
                <a:latin typeface="Arial Narrow" panose="020B0606020202030204" pitchFamily="34" charset="0"/>
              </a:rPr>
              <a:t>Data integration </a:t>
            </a:r>
            <a:r>
              <a:rPr lang="en-US" sz="1600" dirty="0" smtClean="0">
                <a:solidFill>
                  <a:srgbClr val="000099"/>
                </a:solidFill>
                <a:latin typeface="Arial Narrow" panose="020B0606020202030204" pitchFamily="34" charset="0"/>
              </a:rPr>
              <a:t>(multiple data sources maybe combined)</a:t>
            </a:r>
          </a:p>
          <a:p>
            <a:pPr lvl="1">
              <a:lnSpc>
                <a:spcPct val="110000"/>
              </a:lnSpc>
              <a:defRPr/>
            </a:pPr>
            <a:r>
              <a:rPr lang="en-US" sz="1600" b="1" dirty="0" smtClean="0">
                <a:solidFill>
                  <a:srgbClr val="C00000"/>
                </a:solidFill>
                <a:latin typeface="Arial Narrow" panose="020B0606020202030204" pitchFamily="34" charset="0"/>
              </a:rPr>
              <a:t>Data selection </a:t>
            </a:r>
            <a:r>
              <a:rPr lang="en-US" sz="1600" dirty="0" smtClean="0">
                <a:solidFill>
                  <a:srgbClr val="000099"/>
                </a:solidFill>
                <a:latin typeface="Arial Narrow" panose="020B0606020202030204" pitchFamily="34" charset="0"/>
              </a:rPr>
              <a:t>(data relevant to the analysis task are retrieved from database)</a:t>
            </a:r>
          </a:p>
          <a:p>
            <a:pPr lvl="1">
              <a:lnSpc>
                <a:spcPct val="110000"/>
              </a:lnSpc>
              <a:defRPr/>
            </a:pPr>
            <a:r>
              <a:rPr lang="en-US" sz="1600" b="1" dirty="0" smtClean="0">
                <a:solidFill>
                  <a:srgbClr val="C00000"/>
                </a:solidFill>
                <a:latin typeface="Arial Narrow" panose="020B0606020202030204" pitchFamily="34" charset="0"/>
              </a:rPr>
              <a:t>Data transformation </a:t>
            </a:r>
            <a:r>
              <a:rPr lang="en-US" sz="1600" dirty="0" smtClean="0">
                <a:solidFill>
                  <a:srgbClr val="000099"/>
                </a:solidFill>
                <a:latin typeface="Arial Narrow" panose="020B0606020202030204" pitchFamily="34" charset="0"/>
              </a:rPr>
              <a:t>(data transformed or consolidated into forms appropriate for mining)</a:t>
            </a:r>
          </a:p>
          <a:p>
            <a:pPr lvl="1">
              <a:lnSpc>
                <a:spcPct val="110000"/>
              </a:lnSpc>
              <a:buFont typeface="Arial" panose="020B0604020202020204" pitchFamily="34" charset="0"/>
              <a:buNone/>
              <a:defRPr/>
            </a:pPr>
            <a:r>
              <a:rPr lang="en-US" sz="1600" dirty="0" smtClean="0">
                <a:solidFill>
                  <a:srgbClr val="000099"/>
                </a:solidFill>
                <a:latin typeface="Arial Narrow" panose="020B0606020202030204" pitchFamily="34" charset="0"/>
              </a:rPr>
              <a:t>	</a:t>
            </a:r>
            <a:r>
              <a:rPr lang="en-US" sz="1600" dirty="0" smtClean="0">
                <a:solidFill>
                  <a:schemeClr val="tx1">
                    <a:lumMod val="95000"/>
                    <a:lumOff val="5000"/>
                  </a:schemeClr>
                </a:solidFill>
                <a:latin typeface="Arial Narrow" panose="020B0606020202030204" pitchFamily="34" charset="0"/>
              </a:rPr>
              <a:t>(Done with data preprocessing)</a:t>
            </a:r>
          </a:p>
          <a:p>
            <a:pPr lvl="1">
              <a:lnSpc>
                <a:spcPct val="110000"/>
              </a:lnSpc>
              <a:defRPr/>
            </a:pPr>
            <a:r>
              <a:rPr lang="en-US" sz="1600" b="1" dirty="0" smtClean="0">
                <a:solidFill>
                  <a:srgbClr val="C00000"/>
                </a:solidFill>
                <a:latin typeface="Arial Narrow" panose="020B0606020202030204" pitchFamily="34" charset="0"/>
              </a:rPr>
              <a:t>Data mining </a:t>
            </a:r>
            <a:r>
              <a:rPr lang="en-US" sz="1600" dirty="0" smtClean="0">
                <a:solidFill>
                  <a:srgbClr val="000099"/>
                </a:solidFill>
                <a:latin typeface="Arial Narrow" panose="020B0606020202030204" pitchFamily="34" charset="0"/>
              </a:rPr>
              <a:t>(an essential process where intelligent methods are applied to extract </a:t>
            </a:r>
          </a:p>
          <a:p>
            <a:pPr lvl="1">
              <a:lnSpc>
                <a:spcPct val="110000"/>
              </a:lnSpc>
              <a:buFont typeface="Arial" panose="020B0604020202020204" pitchFamily="34" charset="0"/>
              <a:buNone/>
              <a:defRPr/>
            </a:pPr>
            <a:r>
              <a:rPr lang="en-US" sz="1600" dirty="0" smtClean="0">
                <a:solidFill>
                  <a:srgbClr val="000099"/>
                </a:solidFill>
                <a:latin typeface="Arial Narrow" panose="020B0606020202030204" pitchFamily="34" charset="0"/>
              </a:rPr>
              <a:t>	data patterns)</a:t>
            </a:r>
          </a:p>
          <a:p>
            <a:pPr lvl="1">
              <a:lnSpc>
                <a:spcPct val="110000"/>
              </a:lnSpc>
              <a:defRPr/>
            </a:pPr>
            <a:r>
              <a:rPr lang="en-US" sz="1600" b="1" dirty="0" smtClean="0">
                <a:solidFill>
                  <a:srgbClr val="C00000"/>
                </a:solidFill>
                <a:latin typeface="Arial Narrow" panose="020B0606020202030204" pitchFamily="34" charset="0"/>
              </a:rPr>
              <a:t>Pattern evaluation </a:t>
            </a:r>
            <a:r>
              <a:rPr lang="en-US" sz="1600" dirty="0" smtClean="0">
                <a:solidFill>
                  <a:srgbClr val="000099"/>
                </a:solidFill>
                <a:latin typeface="Arial Narrow" panose="020B0606020202030204" pitchFamily="34" charset="0"/>
              </a:rPr>
              <a:t>(</a:t>
            </a:r>
            <a:r>
              <a:rPr lang="en-US" sz="1600" dirty="0" err="1" smtClean="0">
                <a:solidFill>
                  <a:srgbClr val="000099"/>
                </a:solidFill>
                <a:latin typeface="Arial Narrow" panose="020B0606020202030204" pitchFamily="34" charset="0"/>
              </a:rPr>
              <a:t>indentify</a:t>
            </a:r>
            <a:r>
              <a:rPr lang="en-US" sz="1600" dirty="0" smtClean="0">
                <a:solidFill>
                  <a:srgbClr val="000099"/>
                </a:solidFill>
                <a:latin typeface="Arial Narrow" panose="020B0606020202030204" pitchFamily="34" charset="0"/>
              </a:rPr>
              <a:t> the truly interesting patterns)</a:t>
            </a:r>
          </a:p>
          <a:p>
            <a:pPr lvl="1">
              <a:lnSpc>
                <a:spcPct val="110000"/>
              </a:lnSpc>
              <a:defRPr/>
            </a:pPr>
            <a:r>
              <a:rPr lang="en-US" sz="1600" b="1" dirty="0" smtClean="0">
                <a:solidFill>
                  <a:srgbClr val="C00000"/>
                </a:solidFill>
                <a:latin typeface="Arial Narrow" panose="020B0606020202030204" pitchFamily="34" charset="0"/>
              </a:rPr>
              <a:t>Knowledge presentation </a:t>
            </a:r>
            <a:r>
              <a:rPr lang="en-US" sz="1600" dirty="0" smtClean="0">
                <a:solidFill>
                  <a:srgbClr val="000099"/>
                </a:solidFill>
                <a:latin typeface="Arial Narrow" panose="020B0606020202030204" pitchFamily="34" charset="0"/>
              </a:rPr>
              <a:t>(mined knowledge is presented to the user with </a:t>
            </a:r>
          </a:p>
          <a:p>
            <a:pPr lvl="1">
              <a:lnSpc>
                <a:spcPct val="110000"/>
              </a:lnSpc>
              <a:buFont typeface="Arial" panose="020B0604020202020204" pitchFamily="34" charset="0"/>
              <a:buNone/>
              <a:defRPr/>
            </a:pPr>
            <a:r>
              <a:rPr lang="en-US" sz="1600" dirty="0" smtClean="0">
                <a:solidFill>
                  <a:srgbClr val="000099"/>
                </a:solidFill>
                <a:latin typeface="Arial Narrow" panose="020B0606020202030204" pitchFamily="34" charset="0"/>
              </a:rPr>
              <a:t>	visualization or representation techniques)</a:t>
            </a:r>
            <a:endParaRPr lang="en-US" sz="1600" dirty="0" smtClean="0">
              <a:latin typeface="Arial Narrow" panose="020B0606020202030204" pitchFamily="34" charset="0"/>
            </a:endParaRPr>
          </a:p>
          <a:p>
            <a:pPr>
              <a:lnSpc>
                <a:spcPct val="110000"/>
              </a:lnSpc>
              <a:defRPr/>
            </a:pPr>
            <a:r>
              <a:rPr lang="en-US" sz="1600" dirty="0" smtClean="0">
                <a:latin typeface="Arial Narrow" panose="020B0606020202030204" pitchFamily="34" charset="0"/>
              </a:rPr>
              <a:t>Use of discovered knowledge</a:t>
            </a:r>
            <a:endParaRPr lang="en-US" sz="1600" dirty="0">
              <a:latin typeface="Arial Narrow" panose="020B060602020203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9684" r="10390"/>
          <a:stretch/>
        </p:blipFill>
        <p:spPr>
          <a:xfrm>
            <a:off x="6006294" y="1046616"/>
            <a:ext cx="2808312" cy="1672600"/>
          </a:xfrm>
          <a:prstGeom prst="rect">
            <a:avLst/>
          </a:prstGeom>
        </p:spPr>
      </p:pic>
    </p:spTree>
    <p:extLst>
      <p:ext uri="{BB962C8B-B14F-4D97-AF65-F5344CB8AC3E}">
        <p14:creationId xmlns:p14="http://schemas.microsoft.com/office/powerpoint/2010/main" val="377765625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64</a:t>
            </a:fld>
            <a:endParaRPr lang="en-IN"/>
          </a:p>
        </p:txBody>
      </p:sp>
      <p:sp>
        <p:nvSpPr>
          <p:cNvPr id="9" name="Rectangle 4"/>
          <p:cNvSpPr>
            <a:spLocks noGrp="1" noChangeArrowheads="1"/>
          </p:cNvSpPr>
          <p:nvPr>
            <p:ph type="title"/>
          </p:nvPr>
        </p:nvSpPr>
        <p:spPr>
          <a:xfrm>
            <a:off x="1347787" y="150813"/>
            <a:ext cx="7796213" cy="992187"/>
          </a:xfrm>
        </p:spPr>
        <p:txBody>
          <a:bodyPr>
            <a:noAutofit/>
          </a:bodyPr>
          <a:lstStyle/>
          <a:p>
            <a:pPr>
              <a:lnSpc>
                <a:spcPct val="150000"/>
              </a:lnSpc>
            </a:pPr>
            <a:r>
              <a:rPr lang="en-US" sz="3200" dirty="0">
                <a:solidFill>
                  <a:srgbClr val="002060"/>
                </a:solidFill>
                <a:latin typeface="Arial Narrow" panose="020B0606020202030204" pitchFamily="34" charset="0"/>
              </a:rPr>
              <a:t>Goals of Data Mining and Knowledge </a:t>
            </a:r>
            <a:r>
              <a:rPr lang="en-US" sz="3200" dirty="0" smtClean="0">
                <a:solidFill>
                  <a:srgbClr val="002060"/>
                </a:solidFill>
                <a:latin typeface="Arial Narrow" panose="020B0606020202030204" pitchFamily="34" charset="0"/>
              </a:rPr>
              <a:t>Discovery</a:t>
            </a:r>
            <a:endParaRPr lang="en-US" sz="3200" dirty="0">
              <a:solidFill>
                <a:srgbClr val="002060"/>
              </a:solidFill>
              <a:latin typeface="Arial Narrow" panose="020B0606020202030204" pitchFamily="34" charset="0"/>
            </a:endParaRPr>
          </a:p>
        </p:txBody>
      </p:sp>
      <p:sp>
        <p:nvSpPr>
          <p:cNvPr id="10" name="Rectangle 5"/>
          <p:cNvSpPr txBox="1">
            <a:spLocks noChangeArrowheads="1"/>
          </p:cNvSpPr>
          <p:nvPr/>
        </p:nvSpPr>
        <p:spPr>
          <a:xfrm>
            <a:off x="251520" y="1329553"/>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000" b="1" dirty="0" smtClean="0">
                <a:solidFill>
                  <a:srgbClr val="C00000"/>
                </a:solidFill>
                <a:latin typeface="Arial Narrow" panose="020B0606020202030204" pitchFamily="34" charset="0"/>
              </a:rPr>
              <a:t>Prediction</a:t>
            </a:r>
            <a:r>
              <a:rPr lang="en-US" sz="2000" dirty="0" smtClean="0">
                <a:solidFill>
                  <a:srgbClr val="C00000"/>
                </a:solidFill>
                <a:latin typeface="Arial Narrow" panose="020B0606020202030204" pitchFamily="34" charset="0"/>
              </a:rPr>
              <a:t>: </a:t>
            </a:r>
          </a:p>
          <a:p>
            <a:pPr lvl="1">
              <a:lnSpc>
                <a:spcPct val="150000"/>
              </a:lnSpc>
            </a:pPr>
            <a:r>
              <a:rPr lang="en-US" sz="2000" dirty="0" smtClean="0">
                <a:latin typeface="Arial Narrow" panose="020B0606020202030204" pitchFamily="34" charset="0"/>
              </a:rPr>
              <a:t>Determine how certain attributes will behave in the future.</a:t>
            </a:r>
          </a:p>
          <a:p>
            <a:pPr>
              <a:lnSpc>
                <a:spcPct val="150000"/>
              </a:lnSpc>
            </a:pPr>
            <a:r>
              <a:rPr lang="en-US" sz="2000" b="1" dirty="0" smtClean="0">
                <a:solidFill>
                  <a:srgbClr val="C00000"/>
                </a:solidFill>
                <a:latin typeface="Arial Narrow" panose="020B0606020202030204" pitchFamily="34" charset="0"/>
              </a:rPr>
              <a:t>Identification</a:t>
            </a:r>
            <a:r>
              <a:rPr lang="en-US" sz="2000" dirty="0" smtClean="0">
                <a:solidFill>
                  <a:srgbClr val="C00000"/>
                </a:solidFill>
                <a:latin typeface="Arial Narrow" panose="020B0606020202030204" pitchFamily="34" charset="0"/>
              </a:rPr>
              <a:t>:</a:t>
            </a:r>
          </a:p>
          <a:p>
            <a:pPr lvl="1">
              <a:lnSpc>
                <a:spcPct val="150000"/>
              </a:lnSpc>
            </a:pPr>
            <a:r>
              <a:rPr lang="en-US" sz="2000" dirty="0" smtClean="0">
                <a:latin typeface="Arial Narrow" panose="020B0606020202030204" pitchFamily="34" charset="0"/>
              </a:rPr>
              <a:t>Identify the existence of an item, event, or activity.</a:t>
            </a:r>
          </a:p>
          <a:p>
            <a:pPr>
              <a:lnSpc>
                <a:spcPct val="150000"/>
              </a:lnSpc>
            </a:pPr>
            <a:r>
              <a:rPr lang="en-US" sz="2000" b="1" dirty="0" smtClean="0">
                <a:solidFill>
                  <a:srgbClr val="C00000"/>
                </a:solidFill>
                <a:latin typeface="Arial Narrow" panose="020B0606020202030204" pitchFamily="34" charset="0"/>
              </a:rPr>
              <a:t>Classification</a:t>
            </a:r>
            <a:r>
              <a:rPr lang="en-US" sz="2000" dirty="0" smtClean="0">
                <a:solidFill>
                  <a:srgbClr val="C00000"/>
                </a:solidFill>
                <a:latin typeface="Arial Narrow" panose="020B0606020202030204" pitchFamily="34" charset="0"/>
              </a:rPr>
              <a:t>: </a:t>
            </a:r>
          </a:p>
          <a:p>
            <a:pPr lvl="1">
              <a:lnSpc>
                <a:spcPct val="150000"/>
              </a:lnSpc>
            </a:pPr>
            <a:r>
              <a:rPr lang="en-US" sz="2000" dirty="0" smtClean="0">
                <a:latin typeface="Arial Narrow" panose="020B0606020202030204" pitchFamily="34" charset="0"/>
              </a:rPr>
              <a:t>Partition data into classes or categories.</a:t>
            </a:r>
          </a:p>
          <a:p>
            <a:pPr>
              <a:lnSpc>
                <a:spcPct val="150000"/>
              </a:lnSpc>
            </a:pPr>
            <a:r>
              <a:rPr lang="en-US" sz="2000" b="1" dirty="0" smtClean="0">
                <a:solidFill>
                  <a:srgbClr val="C00000"/>
                </a:solidFill>
                <a:latin typeface="Arial Narrow" panose="020B0606020202030204" pitchFamily="34" charset="0"/>
              </a:rPr>
              <a:t>Optimization</a:t>
            </a:r>
            <a:r>
              <a:rPr lang="en-US" sz="2000" dirty="0" smtClean="0">
                <a:solidFill>
                  <a:srgbClr val="C00000"/>
                </a:solidFill>
                <a:latin typeface="Arial Narrow" panose="020B0606020202030204" pitchFamily="34" charset="0"/>
              </a:rPr>
              <a:t>:</a:t>
            </a:r>
          </a:p>
          <a:p>
            <a:pPr lvl="1">
              <a:lnSpc>
                <a:spcPct val="150000"/>
              </a:lnSpc>
            </a:pPr>
            <a:r>
              <a:rPr lang="en-US" sz="2000" dirty="0" smtClean="0">
                <a:latin typeface="Arial Narrow" panose="020B0606020202030204" pitchFamily="34" charset="0"/>
              </a:rPr>
              <a:t>Optimize the use of limited resources.</a:t>
            </a:r>
            <a:endParaRPr lang="en-US" sz="2000" dirty="0">
              <a:latin typeface="Arial Narrow" panose="020B0606020202030204" pitchFamily="34" charset="0"/>
            </a:endParaRPr>
          </a:p>
        </p:txBody>
      </p:sp>
    </p:spTree>
    <p:extLst>
      <p:ext uri="{BB962C8B-B14F-4D97-AF65-F5344CB8AC3E}">
        <p14:creationId xmlns:p14="http://schemas.microsoft.com/office/powerpoint/2010/main" val="166649372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65</a:t>
            </a:fld>
            <a:endParaRPr lang="en-IN"/>
          </a:p>
        </p:txBody>
      </p:sp>
      <p:sp>
        <p:nvSpPr>
          <p:cNvPr id="8" name="Rectangle 4"/>
          <p:cNvSpPr>
            <a:spLocks noGrp="1" noChangeArrowheads="1"/>
          </p:cNvSpPr>
          <p:nvPr>
            <p:ph type="title"/>
          </p:nvPr>
        </p:nvSpPr>
        <p:spPr>
          <a:xfrm>
            <a:off x="603504" y="143510"/>
            <a:ext cx="7796213" cy="992187"/>
          </a:xfrm>
        </p:spPr>
        <p:txBody>
          <a:bodyPr/>
          <a:lstStyle/>
          <a:p>
            <a:pPr algn="ctr"/>
            <a:r>
              <a:rPr lang="en-US" dirty="0">
                <a:solidFill>
                  <a:srgbClr val="002060"/>
                </a:solidFill>
                <a:latin typeface="Arial Narrow" panose="020B0606020202030204" pitchFamily="34" charset="0"/>
              </a:rPr>
              <a:t>Types of Discovered Knowledge</a:t>
            </a:r>
          </a:p>
        </p:txBody>
      </p:sp>
      <p:sp>
        <p:nvSpPr>
          <p:cNvPr id="9" name="Rectangle 5"/>
          <p:cNvSpPr txBox="1">
            <a:spLocks noChangeArrowheads="1"/>
          </p:cNvSpPr>
          <p:nvPr/>
        </p:nvSpPr>
        <p:spPr>
          <a:xfrm>
            <a:off x="251520" y="1348899"/>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dirty="0" smtClean="0">
                <a:latin typeface="Arial Narrow" panose="020B0606020202030204" pitchFamily="34" charset="0"/>
              </a:rPr>
              <a:t>Association Rules</a:t>
            </a:r>
          </a:p>
          <a:p>
            <a:pPr>
              <a:lnSpc>
                <a:spcPct val="150000"/>
              </a:lnSpc>
            </a:pPr>
            <a:r>
              <a:rPr lang="en-US" sz="2400" dirty="0" smtClean="0">
                <a:latin typeface="Arial Narrow" panose="020B0606020202030204" pitchFamily="34" charset="0"/>
              </a:rPr>
              <a:t>Classification Hierarchies</a:t>
            </a:r>
          </a:p>
          <a:p>
            <a:pPr>
              <a:lnSpc>
                <a:spcPct val="150000"/>
              </a:lnSpc>
            </a:pPr>
            <a:r>
              <a:rPr lang="en-US" sz="2400" dirty="0" smtClean="0">
                <a:latin typeface="Arial Narrow" panose="020B0606020202030204" pitchFamily="34" charset="0"/>
              </a:rPr>
              <a:t>Sequential Patterns</a:t>
            </a:r>
          </a:p>
          <a:p>
            <a:pPr>
              <a:lnSpc>
                <a:spcPct val="150000"/>
              </a:lnSpc>
            </a:pPr>
            <a:r>
              <a:rPr lang="en-US" sz="2400" dirty="0" smtClean="0">
                <a:latin typeface="Arial Narrow" panose="020B0606020202030204" pitchFamily="34" charset="0"/>
              </a:rPr>
              <a:t>Patterns Within Time Series</a:t>
            </a:r>
          </a:p>
          <a:p>
            <a:pPr>
              <a:lnSpc>
                <a:spcPct val="150000"/>
              </a:lnSpc>
            </a:pPr>
            <a:r>
              <a:rPr lang="en-US" sz="2400" dirty="0" smtClean="0">
                <a:latin typeface="Arial Narrow" panose="020B0606020202030204" pitchFamily="34" charset="0"/>
              </a:rPr>
              <a:t>Clustering</a:t>
            </a:r>
          </a:p>
          <a:p>
            <a:pPr>
              <a:lnSpc>
                <a:spcPct val="150000"/>
              </a:lnSpc>
            </a:pPr>
            <a:endParaRPr lang="en-US" sz="2400" dirty="0">
              <a:latin typeface="Arial Narrow" panose="020B0606020202030204" pitchFamily="34" charset="0"/>
            </a:endParaRPr>
          </a:p>
        </p:txBody>
      </p:sp>
    </p:spTree>
    <p:extLst>
      <p:ext uri="{BB962C8B-B14F-4D97-AF65-F5344CB8AC3E}">
        <p14:creationId xmlns:p14="http://schemas.microsoft.com/office/powerpoint/2010/main" val="422073245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66</a:t>
            </a:fld>
            <a:endParaRPr lang="en-IN"/>
          </a:p>
        </p:txBody>
      </p:sp>
      <p:sp>
        <p:nvSpPr>
          <p:cNvPr id="8" name="Rectangle 4"/>
          <p:cNvSpPr>
            <a:spLocks noGrp="1" noChangeArrowheads="1"/>
          </p:cNvSpPr>
          <p:nvPr>
            <p:ph type="title"/>
          </p:nvPr>
        </p:nvSpPr>
        <p:spPr>
          <a:xfrm>
            <a:off x="367466" y="6085"/>
            <a:ext cx="7796213" cy="992187"/>
          </a:xfrm>
        </p:spPr>
        <p:txBody>
          <a:bodyPr/>
          <a:lstStyle/>
          <a:p>
            <a:pPr algn="ctr"/>
            <a:r>
              <a:rPr lang="en-US" dirty="0">
                <a:solidFill>
                  <a:srgbClr val="002060"/>
                </a:solidFill>
                <a:latin typeface="Arial Narrow" panose="020B0606020202030204" pitchFamily="34" charset="0"/>
              </a:rPr>
              <a:t>Association Rules </a:t>
            </a:r>
          </a:p>
        </p:txBody>
      </p:sp>
      <p:sp>
        <p:nvSpPr>
          <p:cNvPr id="9" name="Rectangle 5"/>
          <p:cNvSpPr txBox="1">
            <a:spLocks noChangeArrowheads="1"/>
          </p:cNvSpPr>
          <p:nvPr/>
        </p:nvSpPr>
        <p:spPr>
          <a:xfrm>
            <a:off x="178961" y="995058"/>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1800" dirty="0" smtClean="0">
                <a:latin typeface="Arial Narrow" panose="020B0606020202030204" pitchFamily="34" charset="0"/>
              </a:rPr>
              <a:t>Association rules are frequently used to generate rules from </a:t>
            </a:r>
            <a:r>
              <a:rPr lang="en-US" sz="1800" b="1" dirty="0" smtClean="0">
                <a:solidFill>
                  <a:srgbClr val="C00000"/>
                </a:solidFill>
                <a:latin typeface="Arial Narrow" panose="020B0606020202030204" pitchFamily="34" charset="0"/>
              </a:rPr>
              <a:t>market-basket data</a:t>
            </a:r>
            <a:r>
              <a:rPr lang="en-US" sz="1800" dirty="0" smtClean="0">
                <a:solidFill>
                  <a:srgbClr val="C00000"/>
                </a:solidFill>
                <a:latin typeface="Arial Narrow" panose="020B0606020202030204" pitchFamily="34" charset="0"/>
              </a:rPr>
              <a:t>. </a:t>
            </a:r>
          </a:p>
          <a:p>
            <a:pPr lvl="1">
              <a:lnSpc>
                <a:spcPct val="150000"/>
              </a:lnSpc>
            </a:pPr>
            <a:r>
              <a:rPr lang="en-US" sz="1800" dirty="0" smtClean="0">
                <a:latin typeface="Arial Narrow" panose="020B0606020202030204" pitchFamily="34" charset="0"/>
              </a:rPr>
              <a:t>A market basket corresponds to the sets of items a consumer purchases during one visit to a supermarket.</a:t>
            </a:r>
          </a:p>
          <a:p>
            <a:pPr>
              <a:lnSpc>
                <a:spcPct val="150000"/>
              </a:lnSpc>
            </a:pPr>
            <a:r>
              <a:rPr lang="en-US" sz="1800" dirty="0" smtClean="0">
                <a:latin typeface="Arial Narrow" panose="020B0606020202030204" pitchFamily="34" charset="0"/>
              </a:rPr>
              <a:t>The set of items purchased by customers is known as an </a:t>
            </a:r>
            <a:r>
              <a:rPr lang="en-US" sz="1800" b="1" dirty="0" err="1" smtClean="0">
                <a:solidFill>
                  <a:srgbClr val="C00000"/>
                </a:solidFill>
                <a:latin typeface="Arial Narrow" panose="020B0606020202030204" pitchFamily="34" charset="0"/>
              </a:rPr>
              <a:t>itemset</a:t>
            </a:r>
            <a:r>
              <a:rPr lang="en-US" sz="1800" dirty="0" smtClean="0">
                <a:solidFill>
                  <a:srgbClr val="C00000"/>
                </a:solidFill>
                <a:latin typeface="Arial Narrow" panose="020B0606020202030204" pitchFamily="34" charset="0"/>
              </a:rPr>
              <a:t>.</a:t>
            </a:r>
          </a:p>
          <a:p>
            <a:pPr>
              <a:lnSpc>
                <a:spcPct val="150000"/>
              </a:lnSpc>
            </a:pPr>
            <a:r>
              <a:rPr lang="en-US" sz="1800" dirty="0" smtClean="0">
                <a:latin typeface="Arial Narrow" panose="020B0606020202030204" pitchFamily="34" charset="0"/>
              </a:rPr>
              <a:t>An </a:t>
            </a:r>
            <a:r>
              <a:rPr lang="en-US" sz="1800" b="1" dirty="0" smtClean="0">
                <a:latin typeface="Arial Narrow" panose="020B0606020202030204" pitchFamily="34" charset="0"/>
              </a:rPr>
              <a:t>association rule</a:t>
            </a:r>
            <a:r>
              <a:rPr lang="en-US" sz="1800" dirty="0" smtClean="0">
                <a:latin typeface="Arial Narrow" panose="020B0606020202030204" pitchFamily="34" charset="0"/>
              </a:rPr>
              <a:t> is of the form X=&gt;Y, where X ={x</a:t>
            </a:r>
            <a:r>
              <a:rPr lang="en-US" sz="1800" baseline="-25000" dirty="0" smtClean="0">
                <a:latin typeface="Arial Narrow" panose="020B0606020202030204" pitchFamily="34" charset="0"/>
              </a:rPr>
              <a:t>1</a:t>
            </a:r>
            <a:r>
              <a:rPr lang="en-US" sz="1800" dirty="0" smtClean="0">
                <a:latin typeface="Arial Narrow" panose="020B0606020202030204" pitchFamily="34" charset="0"/>
              </a:rPr>
              <a:t>, x</a:t>
            </a:r>
            <a:r>
              <a:rPr lang="en-US" sz="1800" baseline="-25000" dirty="0" smtClean="0">
                <a:latin typeface="Arial Narrow" panose="020B0606020202030204" pitchFamily="34" charset="0"/>
              </a:rPr>
              <a:t>2</a:t>
            </a:r>
            <a:r>
              <a:rPr lang="en-US" sz="1800" dirty="0" smtClean="0">
                <a:latin typeface="Arial Narrow" panose="020B0606020202030204" pitchFamily="34" charset="0"/>
              </a:rPr>
              <a:t>, …., </a:t>
            </a:r>
            <a:r>
              <a:rPr lang="en-US" sz="1800" dirty="0" err="1" smtClean="0">
                <a:latin typeface="Arial Narrow" panose="020B0606020202030204" pitchFamily="34" charset="0"/>
              </a:rPr>
              <a:t>x</a:t>
            </a:r>
            <a:r>
              <a:rPr lang="en-US" sz="1800" baseline="-25000" dirty="0" err="1" smtClean="0">
                <a:latin typeface="Arial Narrow" panose="020B0606020202030204" pitchFamily="34" charset="0"/>
              </a:rPr>
              <a:t>n</a:t>
            </a:r>
            <a:r>
              <a:rPr lang="en-US" sz="1800" dirty="0" smtClean="0">
                <a:latin typeface="Arial Narrow" panose="020B0606020202030204" pitchFamily="34" charset="0"/>
              </a:rPr>
              <a:t> }, and Y = {y</a:t>
            </a:r>
            <a:r>
              <a:rPr lang="en-US" sz="1800" baseline="-25000" dirty="0" smtClean="0">
                <a:latin typeface="Arial Narrow" panose="020B0606020202030204" pitchFamily="34" charset="0"/>
              </a:rPr>
              <a:t>1</a:t>
            </a:r>
            <a:r>
              <a:rPr lang="en-US" sz="1800" dirty="0" smtClean="0">
                <a:latin typeface="Arial Narrow" panose="020B0606020202030204" pitchFamily="34" charset="0"/>
              </a:rPr>
              <a:t>,y</a:t>
            </a:r>
            <a:r>
              <a:rPr lang="en-US" sz="1800" baseline="-25000" dirty="0" smtClean="0">
                <a:latin typeface="Arial Narrow" panose="020B0606020202030204" pitchFamily="34" charset="0"/>
              </a:rPr>
              <a:t>2</a:t>
            </a:r>
            <a:r>
              <a:rPr lang="en-US" sz="1800" dirty="0" smtClean="0">
                <a:latin typeface="Arial Narrow" panose="020B0606020202030204" pitchFamily="34" charset="0"/>
              </a:rPr>
              <a:t>, …., </a:t>
            </a:r>
            <a:r>
              <a:rPr lang="en-US" sz="1800" dirty="0" err="1" smtClean="0">
                <a:latin typeface="Arial Narrow" panose="020B0606020202030204" pitchFamily="34" charset="0"/>
              </a:rPr>
              <a:t>y</a:t>
            </a:r>
            <a:r>
              <a:rPr lang="en-US" sz="1800" baseline="-25000" dirty="0" err="1" smtClean="0">
                <a:latin typeface="Arial Narrow" panose="020B0606020202030204" pitchFamily="34" charset="0"/>
              </a:rPr>
              <a:t>n</a:t>
            </a:r>
            <a:r>
              <a:rPr lang="en-US" sz="1800" dirty="0" smtClean="0">
                <a:latin typeface="Arial Narrow" panose="020B0606020202030204" pitchFamily="34" charset="0"/>
              </a:rPr>
              <a:t>} are sets of items, with x</a:t>
            </a:r>
            <a:r>
              <a:rPr lang="en-US" sz="1800" baseline="-25000" dirty="0" smtClean="0">
                <a:latin typeface="Arial Narrow" panose="020B0606020202030204" pitchFamily="34" charset="0"/>
              </a:rPr>
              <a:t>i</a:t>
            </a:r>
            <a:r>
              <a:rPr lang="en-US" sz="1800" dirty="0" smtClean="0">
                <a:latin typeface="Arial Narrow" panose="020B0606020202030204" pitchFamily="34" charset="0"/>
              </a:rPr>
              <a:t> and </a:t>
            </a:r>
            <a:r>
              <a:rPr lang="en-US" sz="1800" dirty="0" err="1" smtClean="0">
                <a:latin typeface="Arial Narrow" panose="020B0606020202030204" pitchFamily="34" charset="0"/>
              </a:rPr>
              <a:t>y</a:t>
            </a:r>
            <a:r>
              <a:rPr lang="en-US" sz="1800" baseline="-25000" dirty="0" err="1" smtClean="0">
                <a:latin typeface="Arial Narrow" panose="020B0606020202030204" pitchFamily="34" charset="0"/>
              </a:rPr>
              <a:t>i</a:t>
            </a:r>
            <a:r>
              <a:rPr lang="en-US" sz="1800" dirty="0" smtClean="0">
                <a:latin typeface="Arial Narrow" panose="020B0606020202030204" pitchFamily="34" charset="0"/>
              </a:rPr>
              <a:t> being distinct items for all </a:t>
            </a:r>
            <a:r>
              <a:rPr lang="en-US" sz="1800" dirty="0" err="1" smtClean="0">
                <a:latin typeface="Arial Narrow" panose="020B0606020202030204" pitchFamily="34" charset="0"/>
              </a:rPr>
              <a:t>i</a:t>
            </a:r>
            <a:r>
              <a:rPr lang="en-US" sz="1800" dirty="0" smtClean="0">
                <a:latin typeface="Arial Narrow" panose="020B0606020202030204" pitchFamily="34" charset="0"/>
              </a:rPr>
              <a:t> and all j.</a:t>
            </a:r>
          </a:p>
          <a:p>
            <a:pPr lvl="1">
              <a:lnSpc>
                <a:spcPct val="150000"/>
              </a:lnSpc>
            </a:pPr>
            <a:r>
              <a:rPr lang="en-US" sz="1800" dirty="0" smtClean="0">
                <a:latin typeface="Arial Narrow" panose="020B0606020202030204" pitchFamily="34" charset="0"/>
              </a:rPr>
              <a:t>For an association rule to be of interest, it must satisfy a minimum support and confidence.</a:t>
            </a:r>
            <a:endParaRPr lang="en-US" sz="1800" dirty="0">
              <a:latin typeface="Arial Narrow" panose="020B060602020203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8220"/>
          <a:stretch/>
        </p:blipFill>
        <p:spPr>
          <a:xfrm>
            <a:off x="2123728" y="4187180"/>
            <a:ext cx="5328592" cy="2480320"/>
          </a:xfrm>
          <a:prstGeom prst="rect">
            <a:avLst/>
          </a:prstGeom>
        </p:spPr>
      </p:pic>
    </p:spTree>
    <p:extLst>
      <p:ext uri="{BB962C8B-B14F-4D97-AF65-F5344CB8AC3E}">
        <p14:creationId xmlns:p14="http://schemas.microsoft.com/office/powerpoint/2010/main" val="137995439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67</a:t>
            </a:fld>
            <a:endParaRPr lang="en-IN"/>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866" r="3368"/>
          <a:stretch/>
        </p:blipFill>
        <p:spPr>
          <a:xfrm>
            <a:off x="1331640" y="81381"/>
            <a:ext cx="5184577" cy="302433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370" t="21886" b="3936"/>
          <a:stretch/>
        </p:blipFill>
        <p:spPr>
          <a:xfrm>
            <a:off x="1619672" y="3124767"/>
            <a:ext cx="5616624" cy="3085533"/>
          </a:xfrm>
          <a:prstGeom prst="rect">
            <a:avLst/>
          </a:prstGeom>
        </p:spPr>
      </p:pic>
      <p:sp>
        <p:nvSpPr>
          <p:cNvPr id="11" name="Rectangle 10"/>
          <p:cNvSpPr/>
          <p:nvPr/>
        </p:nvSpPr>
        <p:spPr>
          <a:xfrm>
            <a:off x="7050574" y="81381"/>
            <a:ext cx="1913914" cy="369331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dirty="0" smtClean="0">
                <a:latin typeface="Arial Narrow" panose="020B0606020202030204" pitchFamily="34" charset="0"/>
              </a:rPr>
              <a:t>The </a:t>
            </a:r>
            <a:r>
              <a:rPr lang="en-US" b="1" dirty="0" err="1" smtClean="0">
                <a:solidFill>
                  <a:srgbClr val="C00000"/>
                </a:solidFill>
                <a:latin typeface="Arial Narrow" panose="020B0606020202030204" pitchFamily="34" charset="0"/>
              </a:rPr>
              <a:t>Apriori</a:t>
            </a:r>
            <a:r>
              <a:rPr lang="en-US" b="1" dirty="0" smtClean="0">
                <a:solidFill>
                  <a:srgbClr val="C00000"/>
                </a:solidFill>
                <a:latin typeface="Arial Narrow" panose="020B0606020202030204" pitchFamily="34" charset="0"/>
              </a:rPr>
              <a:t> </a:t>
            </a:r>
            <a:r>
              <a:rPr lang="en-US" b="1" dirty="0">
                <a:solidFill>
                  <a:srgbClr val="C00000"/>
                </a:solidFill>
                <a:latin typeface="Arial Narrow" panose="020B0606020202030204" pitchFamily="34" charset="0"/>
              </a:rPr>
              <a:t>algorithm</a:t>
            </a:r>
            <a:r>
              <a:rPr lang="en-US" dirty="0">
                <a:solidFill>
                  <a:srgbClr val="C00000"/>
                </a:solidFill>
                <a:latin typeface="Arial Narrow" panose="020B0606020202030204" pitchFamily="34" charset="0"/>
              </a:rPr>
              <a:t> </a:t>
            </a:r>
            <a:r>
              <a:rPr lang="en-US" dirty="0">
                <a:latin typeface="Arial Narrow" panose="020B0606020202030204" pitchFamily="34" charset="0"/>
              </a:rPr>
              <a:t>was the first algorithm used to generate association </a:t>
            </a:r>
            <a:r>
              <a:rPr lang="en-US" dirty="0" smtClean="0">
                <a:latin typeface="Arial Narrow" panose="020B0606020202030204" pitchFamily="34" charset="0"/>
              </a:rPr>
              <a:t>rules.</a:t>
            </a:r>
          </a:p>
          <a:p>
            <a:r>
              <a:rPr lang="en-US" dirty="0" smtClean="0">
                <a:latin typeface="Arial Narrow" panose="020B0606020202030204" pitchFamily="34" charset="0"/>
              </a:rPr>
              <a:t>The </a:t>
            </a:r>
            <a:r>
              <a:rPr lang="en-US" dirty="0" err="1">
                <a:solidFill>
                  <a:srgbClr val="C00000"/>
                </a:solidFill>
                <a:latin typeface="Arial Narrow" panose="020B0606020202030204" pitchFamily="34" charset="0"/>
              </a:rPr>
              <a:t>Apriori</a:t>
            </a:r>
            <a:r>
              <a:rPr lang="en-US" dirty="0">
                <a:solidFill>
                  <a:srgbClr val="C00000"/>
                </a:solidFill>
                <a:latin typeface="Arial Narrow" panose="020B0606020202030204" pitchFamily="34" charset="0"/>
              </a:rPr>
              <a:t> algorithm </a:t>
            </a:r>
            <a:r>
              <a:rPr lang="en-US" dirty="0">
                <a:latin typeface="Arial Narrow" panose="020B0606020202030204" pitchFamily="34" charset="0"/>
              </a:rPr>
              <a:t>uses the general algorithm for creating association rules together with downward closure and anti-monotonicity. </a:t>
            </a:r>
          </a:p>
        </p:txBody>
      </p:sp>
    </p:spTree>
    <p:extLst>
      <p:ext uri="{BB962C8B-B14F-4D97-AF65-F5344CB8AC3E}">
        <p14:creationId xmlns:p14="http://schemas.microsoft.com/office/powerpoint/2010/main" val="281646885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68</a:t>
            </a:fld>
            <a:endParaRPr lang="en-IN"/>
          </a:p>
        </p:txBody>
      </p:sp>
      <p:sp>
        <p:nvSpPr>
          <p:cNvPr id="8" name="Rectangle 4"/>
          <p:cNvSpPr>
            <a:spLocks noGrp="1" noChangeArrowheads="1"/>
          </p:cNvSpPr>
          <p:nvPr>
            <p:ph type="title"/>
          </p:nvPr>
        </p:nvSpPr>
        <p:spPr>
          <a:xfrm>
            <a:off x="229774" y="150813"/>
            <a:ext cx="7796213" cy="992187"/>
          </a:xfrm>
        </p:spPr>
        <p:txBody>
          <a:bodyPr/>
          <a:lstStyle/>
          <a:p>
            <a:pPr algn="ctr">
              <a:lnSpc>
                <a:spcPct val="150000"/>
              </a:lnSpc>
            </a:pPr>
            <a:r>
              <a:rPr lang="en-US" dirty="0">
                <a:solidFill>
                  <a:srgbClr val="002060"/>
                </a:solidFill>
                <a:latin typeface="Arial Narrow" panose="020B0606020202030204" pitchFamily="34" charset="0"/>
              </a:rPr>
              <a:t>Classification</a:t>
            </a:r>
          </a:p>
        </p:txBody>
      </p:sp>
      <p:sp>
        <p:nvSpPr>
          <p:cNvPr id="9" name="Rectangle 5"/>
          <p:cNvSpPr txBox="1">
            <a:spLocks noChangeArrowheads="1"/>
          </p:cNvSpPr>
          <p:nvPr/>
        </p:nvSpPr>
        <p:spPr>
          <a:xfrm>
            <a:off x="253371" y="1171600"/>
            <a:ext cx="8294687" cy="4572000"/>
          </a:xfrm>
          <a:prstGeom prst="rect">
            <a:avLst/>
          </a:prstGeom>
        </p:spPr>
        <p:txBody>
          <a:bodyPr vert="horz">
            <a:normAutofit fontScale="925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smtClean="0">
                <a:solidFill>
                  <a:srgbClr val="C00000"/>
                </a:solidFill>
                <a:latin typeface="Arial Narrow" panose="020B0606020202030204" pitchFamily="34" charset="0"/>
              </a:rPr>
              <a:t>Classification</a:t>
            </a:r>
            <a:r>
              <a:rPr lang="en-US" dirty="0" smtClean="0">
                <a:latin typeface="Arial Narrow" panose="020B0606020202030204" pitchFamily="34" charset="0"/>
              </a:rPr>
              <a:t> is the process of learning a model that is able to describe different classes of data.</a:t>
            </a:r>
          </a:p>
          <a:p>
            <a:pPr>
              <a:lnSpc>
                <a:spcPct val="150000"/>
              </a:lnSpc>
            </a:pPr>
            <a:r>
              <a:rPr lang="en-US" dirty="0" smtClean="0">
                <a:latin typeface="Arial Narrow" panose="020B0606020202030204" pitchFamily="34" charset="0"/>
              </a:rPr>
              <a:t>Learning is </a:t>
            </a:r>
            <a:r>
              <a:rPr lang="en-US" b="1" dirty="0" smtClean="0">
                <a:solidFill>
                  <a:srgbClr val="C00000"/>
                </a:solidFill>
                <a:latin typeface="Arial Narrow" panose="020B0606020202030204" pitchFamily="34" charset="0"/>
              </a:rPr>
              <a:t>supervised</a:t>
            </a:r>
            <a:r>
              <a:rPr lang="en-US" dirty="0" smtClean="0">
                <a:latin typeface="Arial Narrow" panose="020B0606020202030204" pitchFamily="34" charset="0"/>
              </a:rPr>
              <a:t> as the classes to be learned are predetermined.</a:t>
            </a:r>
          </a:p>
          <a:p>
            <a:pPr>
              <a:lnSpc>
                <a:spcPct val="150000"/>
              </a:lnSpc>
            </a:pPr>
            <a:r>
              <a:rPr lang="en-US" dirty="0" smtClean="0">
                <a:latin typeface="Arial Narrow" panose="020B0606020202030204" pitchFamily="34" charset="0"/>
              </a:rPr>
              <a:t>Learning is accomplished by using a training set of pre-classified data.</a:t>
            </a:r>
          </a:p>
          <a:p>
            <a:pPr>
              <a:lnSpc>
                <a:spcPct val="150000"/>
              </a:lnSpc>
            </a:pPr>
            <a:r>
              <a:rPr lang="en-US" dirty="0" smtClean="0">
                <a:latin typeface="Arial Narrow" panose="020B0606020202030204" pitchFamily="34" charset="0"/>
              </a:rPr>
              <a:t>The model produced is usually in the form of a decision tree or a set of rules.</a:t>
            </a:r>
            <a:endParaRPr lang="en-US" dirty="0">
              <a:latin typeface="Arial Narrow" panose="020B0606020202030204" pitchFamily="34" charset="0"/>
            </a:endParaRPr>
          </a:p>
        </p:txBody>
      </p:sp>
    </p:spTree>
    <p:extLst>
      <p:ext uri="{BB962C8B-B14F-4D97-AF65-F5344CB8AC3E}">
        <p14:creationId xmlns:p14="http://schemas.microsoft.com/office/powerpoint/2010/main" val="293520791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69</a:t>
            </a:fld>
            <a:endParaRPr lang="en-IN"/>
          </a:p>
        </p:txBody>
      </p:sp>
      <p:sp>
        <p:nvSpPr>
          <p:cNvPr id="8" name="Rectangle 7"/>
          <p:cNvSpPr/>
          <p:nvPr/>
        </p:nvSpPr>
        <p:spPr>
          <a:xfrm>
            <a:off x="1907704" y="188640"/>
            <a:ext cx="6596980" cy="707886"/>
          </a:xfrm>
          <a:prstGeom prst="rect">
            <a:avLst/>
          </a:prstGeom>
        </p:spPr>
        <p:txBody>
          <a:bodyPr wrap="square">
            <a:spAutoFit/>
          </a:bodyPr>
          <a:lstStyle/>
          <a:p>
            <a:r>
              <a:rPr lang="en-US" sz="4000" dirty="0" smtClean="0">
                <a:solidFill>
                  <a:srgbClr val="002060"/>
                </a:solidFill>
                <a:latin typeface="Arial Narrow" panose="020B0606020202030204" pitchFamily="34" charset="0"/>
              </a:rPr>
              <a:t>Decision Tree Classifier</a:t>
            </a:r>
            <a:endParaRPr lang="en-US" sz="4000" dirty="0">
              <a:solidFill>
                <a:srgbClr val="002060"/>
              </a:solidFill>
              <a:latin typeface="Arial Narrow" panose="020B060602020203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56" y="1462054"/>
            <a:ext cx="3940031" cy="4415218"/>
          </a:xfrm>
          <a:prstGeom prst="rect">
            <a:avLst/>
          </a:prstGeom>
        </p:spPr>
      </p:pic>
      <p:sp>
        <p:nvSpPr>
          <p:cNvPr id="10" name="Rectangle 9"/>
          <p:cNvSpPr/>
          <p:nvPr/>
        </p:nvSpPr>
        <p:spPr>
          <a:xfrm>
            <a:off x="4572000" y="1462054"/>
            <a:ext cx="4572000" cy="3970318"/>
          </a:xfrm>
          <a:prstGeom prst="rect">
            <a:avLst/>
          </a:prstGeom>
        </p:spPr>
        <p:txBody>
          <a:bodyPr>
            <a:spAutoFit/>
          </a:bodyPr>
          <a:lstStyle/>
          <a:p>
            <a:r>
              <a:rPr lang="en-US" sz="2800" dirty="0"/>
              <a:t>Here is one of the rules extracted from the decision tree </a:t>
            </a:r>
            <a:endParaRPr lang="en-US" sz="2800" dirty="0" smtClean="0"/>
          </a:p>
          <a:p>
            <a:r>
              <a:rPr lang="en-US" sz="2800" dirty="0" smtClean="0"/>
              <a:t>IF  Age is &gt; = 18 THEN class is “Yes” and </a:t>
            </a:r>
            <a:r>
              <a:rPr lang="en-US" sz="2800" dirty="0" smtClean="0">
                <a:solidFill>
                  <a:srgbClr val="C00000"/>
                </a:solidFill>
              </a:rPr>
              <a:t>Eligible</a:t>
            </a:r>
          </a:p>
          <a:p>
            <a:endParaRPr lang="en-US" sz="2800" dirty="0">
              <a:solidFill>
                <a:srgbClr val="C00000"/>
              </a:solidFill>
            </a:endParaRPr>
          </a:p>
          <a:p>
            <a:r>
              <a:rPr lang="en-US" sz="2800" dirty="0"/>
              <a:t>IF  Age </a:t>
            </a:r>
            <a:r>
              <a:rPr lang="en-US" sz="2800" dirty="0" smtClean="0"/>
              <a:t>&lt; 18 </a:t>
            </a:r>
            <a:r>
              <a:rPr lang="en-US" sz="2800" dirty="0"/>
              <a:t>THEN class is </a:t>
            </a:r>
            <a:r>
              <a:rPr lang="en-US" sz="2800" dirty="0" smtClean="0"/>
              <a:t>“No” </a:t>
            </a:r>
            <a:r>
              <a:rPr lang="en-US" sz="2800" dirty="0"/>
              <a:t>and </a:t>
            </a:r>
            <a:r>
              <a:rPr lang="en-US" sz="2800" dirty="0" smtClean="0">
                <a:solidFill>
                  <a:srgbClr val="C00000"/>
                </a:solidFill>
              </a:rPr>
              <a:t>Not Eligible  </a:t>
            </a:r>
            <a:endParaRPr lang="en-US" sz="2800" dirty="0">
              <a:solidFill>
                <a:srgbClr val="C00000"/>
              </a:solidFill>
            </a:endParaRPr>
          </a:p>
          <a:p>
            <a:r>
              <a:rPr lang="en-US" sz="2800" dirty="0" smtClean="0">
                <a:solidFill>
                  <a:srgbClr val="C00000"/>
                </a:solidFill>
              </a:rPr>
              <a:t> </a:t>
            </a:r>
            <a:r>
              <a:rPr lang="en-US" sz="2800" dirty="0" smtClean="0"/>
              <a:t> </a:t>
            </a:r>
            <a:endParaRPr lang="en-US" sz="2800" dirty="0"/>
          </a:p>
          <a:p>
            <a:pPr lvl="1">
              <a:buFont typeface="Wingdings" panose="05000000000000000000" pitchFamily="2" charset="2"/>
              <a:buNone/>
            </a:pPr>
            <a:r>
              <a:rPr lang="en-US" sz="2800" dirty="0"/>
              <a:t>			</a:t>
            </a:r>
          </a:p>
        </p:txBody>
      </p:sp>
    </p:spTree>
    <p:extLst>
      <p:ext uri="{BB962C8B-B14F-4D97-AF65-F5344CB8AC3E}">
        <p14:creationId xmlns:p14="http://schemas.microsoft.com/office/powerpoint/2010/main" val="35787879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6C38CA3-83C5-4882-BB37-1304A6A07C15}"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7</a:t>
            </a:fld>
            <a:endParaRPr lang="en-IN"/>
          </a:p>
        </p:txBody>
      </p:sp>
      <p:sp>
        <p:nvSpPr>
          <p:cNvPr id="8" name="Rectangle 8"/>
          <p:cNvSpPr txBox="1">
            <a:spLocks noChangeArrowheads="1"/>
          </p:cNvSpPr>
          <p:nvPr/>
        </p:nvSpPr>
        <p:spPr>
          <a:xfrm>
            <a:off x="1187625" y="288132"/>
            <a:ext cx="7344816"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dirty="0"/>
              <a:t>Example </a:t>
            </a:r>
          </a:p>
          <a:p>
            <a:pPr lvl="1"/>
            <a:r>
              <a:rPr lang="en-US" dirty="0"/>
              <a:t>One possible relational database state corresponding to COMPANY schema</a:t>
            </a:r>
          </a:p>
        </p:txBody>
      </p:sp>
      <p:pic>
        <p:nvPicPr>
          <p:cNvPr id="9" name="Picture 4" descr="asb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89" y="1556792"/>
            <a:ext cx="8607975"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sb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8482" y="3532896"/>
            <a:ext cx="6347792" cy="267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10837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70</a:t>
            </a:fld>
            <a:endParaRPr lang="en-IN"/>
          </a:p>
        </p:txBody>
      </p:sp>
      <p:sp>
        <p:nvSpPr>
          <p:cNvPr id="8" name="Rectangle 4"/>
          <p:cNvSpPr>
            <a:spLocks noGrp="1" noChangeArrowheads="1"/>
          </p:cNvSpPr>
          <p:nvPr>
            <p:ph type="title"/>
          </p:nvPr>
        </p:nvSpPr>
        <p:spPr>
          <a:xfrm>
            <a:off x="467544" y="149577"/>
            <a:ext cx="7796213" cy="863181"/>
          </a:xfrm>
        </p:spPr>
        <p:txBody>
          <a:bodyPr/>
          <a:lstStyle/>
          <a:p>
            <a:pPr algn="ctr"/>
            <a:r>
              <a:rPr lang="en-US" dirty="0">
                <a:solidFill>
                  <a:srgbClr val="002060"/>
                </a:solidFill>
                <a:latin typeface="Arial Narrow" panose="020B0606020202030204" pitchFamily="34" charset="0"/>
              </a:rPr>
              <a:t>Clustering</a:t>
            </a:r>
          </a:p>
        </p:txBody>
      </p:sp>
      <p:sp>
        <p:nvSpPr>
          <p:cNvPr id="9" name="Rectangle 5"/>
          <p:cNvSpPr txBox="1">
            <a:spLocks noChangeArrowheads="1"/>
          </p:cNvSpPr>
          <p:nvPr/>
        </p:nvSpPr>
        <p:spPr>
          <a:xfrm>
            <a:off x="467544" y="1196752"/>
            <a:ext cx="8294687" cy="2592288"/>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000" dirty="0" smtClean="0">
                <a:latin typeface="Arial Narrow" panose="020B0606020202030204" pitchFamily="34" charset="0"/>
              </a:rPr>
              <a:t>Unsupervised learning or clustering builds models from data without predefined classes.</a:t>
            </a:r>
          </a:p>
          <a:p>
            <a:pPr algn="just">
              <a:lnSpc>
                <a:spcPct val="150000"/>
              </a:lnSpc>
            </a:pPr>
            <a:r>
              <a:rPr lang="en-US" sz="2000" dirty="0" smtClean="0">
                <a:latin typeface="Arial Narrow" panose="020B0606020202030204" pitchFamily="34" charset="0"/>
              </a:rPr>
              <a:t>The goal is to place records into groups where the records in a group are highly similar to each other and dissimilar to records in other groups.</a:t>
            </a:r>
          </a:p>
          <a:p>
            <a:pPr algn="just">
              <a:lnSpc>
                <a:spcPct val="150000"/>
              </a:lnSpc>
            </a:pPr>
            <a:r>
              <a:rPr lang="en-US" sz="2000" dirty="0" smtClean="0">
                <a:latin typeface="Arial Narrow" panose="020B0606020202030204" pitchFamily="34" charset="0"/>
              </a:rPr>
              <a:t>The </a:t>
            </a:r>
            <a:r>
              <a:rPr lang="en-US" sz="2000" b="1" dirty="0" smtClean="0">
                <a:solidFill>
                  <a:srgbClr val="C00000"/>
                </a:solidFill>
                <a:latin typeface="Arial Narrow" panose="020B0606020202030204" pitchFamily="34" charset="0"/>
              </a:rPr>
              <a:t>k-Means</a:t>
            </a:r>
            <a:r>
              <a:rPr lang="en-US" sz="2000" dirty="0" smtClean="0">
                <a:solidFill>
                  <a:srgbClr val="C00000"/>
                </a:solidFill>
                <a:latin typeface="Arial Narrow" panose="020B0606020202030204" pitchFamily="34" charset="0"/>
              </a:rPr>
              <a:t> algorithm </a:t>
            </a:r>
            <a:r>
              <a:rPr lang="en-US" sz="2000" dirty="0" smtClean="0">
                <a:latin typeface="Arial Narrow" panose="020B0606020202030204" pitchFamily="34" charset="0"/>
              </a:rPr>
              <a:t>is a simple yet effective clustering technique.</a:t>
            </a:r>
            <a:endParaRPr lang="en-US" sz="2000" dirty="0">
              <a:latin typeface="Arial Narrow" panose="020B060602020203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6401" b="18501"/>
          <a:stretch/>
        </p:blipFill>
        <p:spPr>
          <a:xfrm>
            <a:off x="467544" y="3680163"/>
            <a:ext cx="8294687" cy="2530137"/>
          </a:xfrm>
          <a:prstGeom prst="rect">
            <a:avLst/>
          </a:prstGeom>
        </p:spPr>
      </p:pic>
    </p:spTree>
    <p:extLst>
      <p:ext uri="{BB962C8B-B14F-4D97-AF65-F5344CB8AC3E}">
        <p14:creationId xmlns:p14="http://schemas.microsoft.com/office/powerpoint/2010/main" val="423244333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71</a:t>
            </a:fld>
            <a:endParaRPr lang="en-IN"/>
          </a:p>
        </p:txBody>
      </p:sp>
      <p:sp>
        <p:nvSpPr>
          <p:cNvPr id="8" name="Rectangle 4"/>
          <p:cNvSpPr>
            <a:spLocks noGrp="1" noChangeArrowheads="1"/>
          </p:cNvSpPr>
          <p:nvPr>
            <p:ph type="title"/>
          </p:nvPr>
        </p:nvSpPr>
        <p:spPr>
          <a:xfrm>
            <a:off x="1547664" y="188640"/>
            <a:ext cx="7796213" cy="992187"/>
          </a:xfrm>
        </p:spPr>
        <p:txBody>
          <a:bodyPr>
            <a:normAutofit fontScale="90000"/>
          </a:bodyPr>
          <a:lstStyle/>
          <a:p>
            <a:pPr>
              <a:lnSpc>
                <a:spcPct val="150000"/>
              </a:lnSpc>
            </a:pPr>
            <a:r>
              <a:rPr lang="en-US" dirty="0">
                <a:solidFill>
                  <a:srgbClr val="C00000"/>
                </a:solidFill>
                <a:latin typeface="Arial Narrow" panose="020B0606020202030204" pitchFamily="34" charset="0"/>
              </a:rPr>
              <a:t>Additional Data Mining Methods</a:t>
            </a:r>
          </a:p>
        </p:txBody>
      </p:sp>
      <p:sp>
        <p:nvSpPr>
          <p:cNvPr id="9" name="Rectangle 5"/>
          <p:cNvSpPr txBox="1">
            <a:spLocks noChangeArrowheads="1"/>
          </p:cNvSpPr>
          <p:nvPr/>
        </p:nvSpPr>
        <p:spPr>
          <a:xfrm>
            <a:off x="251520" y="1484784"/>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b="1" dirty="0" smtClean="0">
                <a:solidFill>
                  <a:srgbClr val="002060"/>
                </a:solidFill>
                <a:latin typeface="Arial Narrow" panose="020B0606020202030204" pitchFamily="34" charset="0"/>
              </a:rPr>
              <a:t>Sequential pattern analysis</a:t>
            </a:r>
          </a:p>
          <a:p>
            <a:pPr>
              <a:lnSpc>
                <a:spcPct val="150000"/>
              </a:lnSpc>
            </a:pPr>
            <a:r>
              <a:rPr lang="en-US" b="1" dirty="0" smtClean="0">
                <a:solidFill>
                  <a:srgbClr val="002060"/>
                </a:solidFill>
                <a:latin typeface="Arial Narrow" panose="020B0606020202030204" pitchFamily="34" charset="0"/>
              </a:rPr>
              <a:t>Time Series Analysis</a:t>
            </a:r>
          </a:p>
          <a:p>
            <a:pPr>
              <a:lnSpc>
                <a:spcPct val="150000"/>
              </a:lnSpc>
            </a:pPr>
            <a:r>
              <a:rPr lang="en-US" b="1" dirty="0" smtClean="0">
                <a:solidFill>
                  <a:srgbClr val="002060"/>
                </a:solidFill>
                <a:latin typeface="Arial Narrow" panose="020B0606020202030204" pitchFamily="34" charset="0"/>
              </a:rPr>
              <a:t>Regression</a:t>
            </a:r>
          </a:p>
          <a:p>
            <a:pPr>
              <a:lnSpc>
                <a:spcPct val="150000"/>
              </a:lnSpc>
            </a:pPr>
            <a:r>
              <a:rPr lang="en-US" b="1" dirty="0" smtClean="0">
                <a:solidFill>
                  <a:srgbClr val="002060"/>
                </a:solidFill>
                <a:latin typeface="Arial Narrow" panose="020B0606020202030204" pitchFamily="34" charset="0"/>
              </a:rPr>
              <a:t>Neural Networks</a:t>
            </a:r>
          </a:p>
          <a:p>
            <a:pPr>
              <a:lnSpc>
                <a:spcPct val="150000"/>
              </a:lnSpc>
            </a:pPr>
            <a:r>
              <a:rPr lang="en-US" b="1" dirty="0" smtClean="0">
                <a:solidFill>
                  <a:srgbClr val="002060"/>
                </a:solidFill>
                <a:latin typeface="Arial Narrow" panose="020B0606020202030204" pitchFamily="34" charset="0"/>
              </a:rPr>
              <a:t>Genetic Algorithms</a:t>
            </a:r>
            <a:endParaRPr lang="en-US" b="1"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195018347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72</a:t>
            </a:fld>
            <a:endParaRPr lang="en-IN"/>
          </a:p>
        </p:txBody>
      </p:sp>
      <p:sp>
        <p:nvSpPr>
          <p:cNvPr id="8" name="Rectangle 5"/>
          <p:cNvSpPr>
            <a:spLocks noGrp="1" noChangeArrowheads="1"/>
          </p:cNvSpPr>
          <p:nvPr>
            <p:ph type="title"/>
          </p:nvPr>
        </p:nvSpPr>
        <p:spPr>
          <a:xfrm>
            <a:off x="905339" y="121445"/>
            <a:ext cx="7796213" cy="992187"/>
          </a:xfrm>
        </p:spPr>
        <p:txBody>
          <a:bodyPr>
            <a:normAutofit fontScale="90000"/>
          </a:bodyPr>
          <a:lstStyle/>
          <a:p>
            <a:pPr algn="ctr">
              <a:lnSpc>
                <a:spcPct val="150000"/>
              </a:lnSpc>
            </a:pPr>
            <a:r>
              <a:rPr lang="en-US" dirty="0">
                <a:solidFill>
                  <a:srgbClr val="002060"/>
                </a:solidFill>
                <a:latin typeface="Arial Narrow" panose="020B0606020202030204" pitchFamily="34" charset="0"/>
              </a:rPr>
              <a:t>Sequential Pattern Analysis</a:t>
            </a:r>
          </a:p>
        </p:txBody>
      </p:sp>
      <p:sp>
        <p:nvSpPr>
          <p:cNvPr id="9" name="Rectangle 6"/>
          <p:cNvSpPr txBox="1">
            <a:spLocks noChangeArrowheads="1"/>
          </p:cNvSpPr>
          <p:nvPr/>
        </p:nvSpPr>
        <p:spPr>
          <a:xfrm>
            <a:off x="179163" y="1356916"/>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dirty="0" smtClean="0">
                <a:latin typeface="Arial Narrow" panose="020B0606020202030204" pitchFamily="34" charset="0"/>
              </a:rPr>
              <a:t>Transactions ordered by time of purchase form a sequence of </a:t>
            </a:r>
            <a:r>
              <a:rPr lang="en-US" sz="2400" b="1" dirty="0" err="1" smtClean="0">
                <a:solidFill>
                  <a:srgbClr val="C00000"/>
                </a:solidFill>
                <a:latin typeface="Arial Narrow" panose="020B0606020202030204" pitchFamily="34" charset="0"/>
              </a:rPr>
              <a:t>itemsets</a:t>
            </a:r>
            <a:r>
              <a:rPr lang="en-US" sz="2400" dirty="0" smtClean="0">
                <a:solidFill>
                  <a:srgbClr val="C00000"/>
                </a:solidFill>
                <a:latin typeface="Arial Narrow" panose="020B0606020202030204" pitchFamily="34" charset="0"/>
              </a:rPr>
              <a:t>.</a:t>
            </a:r>
          </a:p>
          <a:p>
            <a:pPr algn="just">
              <a:lnSpc>
                <a:spcPct val="150000"/>
              </a:lnSpc>
            </a:pPr>
            <a:r>
              <a:rPr lang="en-US" sz="2400" dirty="0" smtClean="0">
                <a:latin typeface="Arial Narrow" panose="020B0606020202030204" pitchFamily="34" charset="0"/>
              </a:rPr>
              <a:t>The problem is to find all </a:t>
            </a:r>
            <a:r>
              <a:rPr lang="en-US" sz="2400" b="1" dirty="0" smtClean="0">
                <a:solidFill>
                  <a:srgbClr val="C00000"/>
                </a:solidFill>
                <a:latin typeface="Arial Narrow" panose="020B0606020202030204" pitchFamily="34" charset="0"/>
              </a:rPr>
              <a:t>subsequences</a:t>
            </a:r>
            <a:r>
              <a:rPr lang="en-US" sz="2400" dirty="0" smtClean="0">
                <a:latin typeface="Arial Narrow" panose="020B0606020202030204" pitchFamily="34" charset="0"/>
              </a:rPr>
              <a:t> from a given set of sequences that have a minimum support.</a:t>
            </a:r>
          </a:p>
          <a:p>
            <a:pPr algn="just">
              <a:lnSpc>
                <a:spcPct val="150000"/>
              </a:lnSpc>
            </a:pPr>
            <a:r>
              <a:rPr lang="en-US" sz="2400" dirty="0" smtClean="0">
                <a:latin typeface="Arial Narrow" panose="020B0606020202030204" pitchFamily="34" charset="0"/>
              </a:rPr>
              <a:t>The sequence S</a:t>
            </a:r>
            <a:r>
              <a:rPr lang="en-US" sz="2400" baseline="-25000" dirty="0" smtClean="0">
                <a:latin typeface="Arial Narrow" panose="020B0606020202030204" pitchFamily="34" charset="0"/>
              </a:rPr>
              <a:t>1</a:t>
            </a:r>
            <a:r>
              <a:rPr lang="en-US" sz="2400" dirty="0" smtClean="0">
                <a:latin typeface="Arial Narrow" panose="020B0606020202030204" pitchFamily="34" charset="0"/>
              </a:rPr>
              <a:t>, S</a:t>
            </a:r>
            <a:r>
              <a:rPr lang="en-US" sz="2400" baseline="-25000" dirty="0" smtClean="0">
                <a:latin typeface="Arial Narrow" panose="020B0606020202030204" pitchFamily="34" charset="0"/>
              </a:rPr>
              <a:t>2</a:t>
            </a:r>
            <a:r>
              <a:rPr lang="en-US" sz="2400" dirty="0" smtClean="0">
                <a:latin typeface="Arial Narrow" panose="020B0606020202030204" pitchFamily="34" charset="0"/>
              </a:rPr>
              <a:t>, S</a:t>
            </a:r>
            <a:r>
              <a:rPr lang="en-US" sz="2400" baseline="-25000" dirty="0" smtClean="0">
                <a:latin typeface="Arial Narrow" panose="020B0606020202030204" pitchFamily="34" charset="0"/>
              </a:rPr>
              <a:t>3</a:t>
            </a:r>
            <a:r>
              <a:rPr lang="en-US" sz="2400" dirty="0" smtClean="0">
                <a:latin typeface="Arial Narrow" panose="020B0606020202030204" pitchFamily="34" charset="0"/>
              </a:rPr>
              <a:t>, .. is a predictor of the fact that a customer purchasing </a:t>
            </a:r>
            <a:r>
              <a:rPr lang="en-US" sz="2400" dirty="0" err="1" smtClean="0">
                <a:latin typeface="Arial Narrow" panose="020B0606020202030204" pitchFamily="34" charset="0"/>
              </a:rPr>
              <a:t>itemset</a:t>
            </a:r>
            <a:r>
              <a:rPr lang="en-US" sz="2400" dirty="0" smtClean="0">
                <a:latin typeface="Arial Narrow" panose="020B0606020202030204" pitchFamily="34" charset="0"/>
              </a:rPr>
              <a:t> S</a:t>
            </a:r>
            <a:r>
              <a:rPr lang="en-US" sz="2400" baseline="-25000" dirty="0" smtClean="0">
                <a:latin typeface="Arial Narrow" panose="020B0606020202030204" pitchFamily="34" charset="0"/>
              </a:rPr>
              <a:t>1</a:t>
            </a:r>
            <a:r>
              <a:rPr lang="en-US" sz="2400" dirty="0" smtClean="0">
                <a:latin typeface="Arial Narrow" panose="020B0606020202030204" pitchFamily="34" charset="0"/>
              </a:rPr>
              <a:t> is likely to buy S</a:t>
            </a:r>
            <a:r>
              <a:rPr lang="en-US" sz="2400" baseline="-25000" dirty="0" smtClean="0">
                <a:latin typeface="Arial Narrow" panose="020B0606020202030204" pitchFamily="34" charset="0"/>
              </a:rPr>
              <a:t>2</a:t>
            </a:r>
            <a:r>
              <a:rPr lang="en-US" sz="2400" dirty="0" smtClean="0">
                <a:latin typeface="Arial Narrow" panose="020B0606020202030204" pitchFamily="34" charset="0"/>
              </a:rPr>
              <a:t> , and then S</a:t>
            </a:r>
            <a:r>
              <a:rPr lang="en-US" sz="2400" baseline="-25000" dirty="0" smtClean="0">
                <a:latin typeface="Arial Narrow" panose="020B0606020202030204" pitchFamily="34" charset="0"/>
              </a:rPr>
              <a:t>3</a:t>
            </a:r>
            <a:r>
              <a:rPr lang="en-US" sz="2400" dirty="0" smtClean="0">
                <a:latin typeface="Arial Narrow" panose="020B0606020202030204" pitchFamily="34" charset="0"/>
              </a:rPr>
              <a:t>, and so on.</a:t>
            </a:r>
            <a:endParaRPr lang="en-US" sz="2400" dirty="0">
              <a:latin typeface="Arial Narrow" panose="020B0606020202030204" pitchFamily="34" charset="0"/>
            </a:endParaRPr>
          </a:p>
        </p:txBody>
      </p:sp>
    </p:spTree>
    <p:extLst>
      <p:ext uri="{BB962C8B-B14F-4D97-AF65-F5344CB8AC3E}">
        <p14:creationId xmlns:p14="http://schemas.microsoft.com/office/powerpoint/2010/main" val="294527762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73</a:t>
            </a:fld>
            <a:endParaRPr lang="en-IN"/>
          </a:p>
        </p:txBody>
      </p:sp>
      <p:sp>
        <p:nvSpPr>
          <p:cNvPr id="8" name="Rectangle 4"/>
          <p:cNvSpPr>
            <a:spLocks noGrp="1" noChangeArrowheads="1"/>
          </p:cNvSpPr>
          <p:nvPr>
            <p:ph type="title"/>
          </p:nvPr>
        </p:nvSpPr>
        <p:spPr>
          <a:xfrm>
            <a:off x="1343662" y="150813"/>
            <a:ext cx="7796213" cy="992187"/>
          </a:xfrm>
        </p:spPr>
        <p:txBody>
          <a:bodyPr/>
          <a:lstStyle/>
          <a:p>
            <a:pPr algn="ctr">
              <a:lnSpc>
                <a:spcPct val="150000"/>
              </a:lnSpc>
            </a:pPr>
            <a:r>
              <a:rPr lang="en-US" dirty="0">
                <a:solidFill>
                  <a:srgbClr val="002060"/>
                </a:solidFill>
                <a:latin typeface="Arial Narrow" panose="020B0606020202030204" pitchFamily="34" charset="0"/>
              </a:rPr>
              <a:t>Time Series Analysis</a:t>
            </a:r>
          </a:p>
        </p:txBody>
      </p:sp>
      <p:sp>
        <p:nvSpPr>
          <p:cNvPr id="9" name="Rectangle 5"/>
          <p:cNvSpPr txBox="1">
            <a:spLocks noChangeArrowheads="1"/>
          </p:cNvSpPr>
          <p:nvPr/>
        </p:nvSpPr>
        <p:spPr>
          <a:xfrm>
            <a:off x="374904" y="1143000"/>
            <a:ext cx="8294687" cy="2191891"/>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1800" b="1" dirty="0" smtClean="0">
                <a:solidFill>
                  <a:srgbClr val="C00000"/>
                </a:solidFill>
                <a:latin typeface="Arial Narrow" panose="020B0606020202030204" pitchFamily="34" charset="0"/>
              </a:rPr>
              <a:t>Time series</a:t>
            </a:r>
            <a:r>
              <a:rPr lang="en-US" sz="1800" dirty="0" smtClean="0">
                <a:solidFill>
                  <a:srgbClr val="C00000"/>
                </a:solidFill>
                <a:latin typeface="Arial Narrow" panose="020B0606020202030204" pitchFamily="34" charset="0"/>
              </a:rPr>
              <a:t> </a:t>
            </a:r>
            <a:r>
              <a:rPr lang="en-US" sz="1800" dirty="0" smtClean="0">
                <a:latin typeface="Arial Narrow" panose="020B0606020202030204" pitchFamily="34" charset="0"/>
              </a:rPr>
              <a:t>are sequences of events. For example, the closing price of a stock is an event that occurs each day of the week.</a:t>
            </a:r>
          </a:p>
          <a:p>
            <a:pPr>
              <a:lnSpc>
                <a:spcPct val="150000"/>
              </a:lnSpc>
            </a:pPr>
            <a:r>
              <a:rPr lang="en-US" sz="1800" dirty="0" smtClean="0">
                <a:latin typeface="Arial Narrow" panose="020B0606020202030204" pitchFamily="34" charset="0"/>
              </a:rPr>
              <a:t>Time series analysis can be used to identify the price trends of a stock or mutual fund.</a:t>
            </a:r>
          </a:p>
          <a:p>
            <a:pPr>
              <a:lnSpc>
                <a:spcPct val="150000"/>
              </a:lnSpc>
            </a:pPr>
            <a:r>
              <a:rPr lang="en-US" sz="1800" dirty="0" smtClean="0">
                <a:latin typeface="Arial Narrow" panose="020B0606020202030204" pitchFamily="34" charset="0"/>
              </a:rPr>
              <a:t>Time series analysis is an extended functionality of </a:t>
            </a:r>
            <a:r>
              <a:rPr lang="en-US" sz="1800" b="1" dirty="0" smtClean="0">
                <a:solidFill>
                  <a:srgbClr val="C00000"/>
                </a:solidFill>
                <a:latin typeface="Arial Narrow" panose="020B0606020202030204" pitchFamily="34" charset="0"/>
              </a:rPr>
              <a:t>temporal</a:t>
            </a:r>
            <a:r>
              <a:rPr lang="en-US" sz="1800" dirty="0" smtClean="0">
                <a:solidFill>
                  <a:srgbClr val="C00000"/>
                </a:solidFill>
                <a:latin typeface="Arial Narrow" panose="020B0606020202030204" pitchFamily="34" charset="0"/>
              </a:rPr>
              <a:t> </a:t>
            </a:r>
            <a:r>
              <a:rPr lang="en-US" sz="1800" dirty="0" smtClean="0">
                <a:latin typeface="Arial Narrow" panose="020B0606020202030204" pitchFamily="34" charset="0"/>
              </a:rPr>
              <a:t>data management.</a:t>
            </a:r>
          </a:p>
          <a:p>
            <a:pPr marL="0" indent="0">
              <a:lnSpc>
                <a:spcPct val="150000"/>
              </a:lnSpc>
              <a:buNone/>
            </a:pPr>
            <a:endParaRPr lang="en-US" sz="1800" dirty="0">
              <a:latin typeface="Arial Narrow" panose="020B060602020203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11617"/>
          <a:stretch/>
        </p:blipFill>
        <p:spPr>
          <a:xfrm>
            <a:off x="914400" y="3068960"/>
            <a:ext cx="7330008" cy="3141340"/>
          </a:xfrm>
          <a:prstGeom prst="rect">
            <a:avLst/>
          </a:prstGeom>
        </p:spPr>
      </p:pic>
    </p:spTree>
    <p:extLst>
      <p:ext uri="{BB962C8B-B14F-4D97-AF65-F5344CB8AC3E}">
        <p14:creationId xmlns:p14="http://schemas.microsoft.com/office/powerpoint/2010/main" val="102604853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74</a:t>
            </a:fld>
            <a:endParaRPr lang="en-IN"/>
          </a:p>
        </p:txBody>
      </p:sp>
      <p:sp>
        <p:nvSpPr>
          <p:cNvPr id="8" name="Rectangle 4"/>
          <p:cNvSpPr>
            <a:spLocks noGrp="1" noChangeArrowheads="1"/>
          </p:cNvSpPr>
          <p:nvPr>
            <p:ph type="title"/>
          </p:nvPr>
        </p:nvSpPr>
        <p:spPr>
          <a:xfrm>
            <a:off x="1358809" y="38743"/>
            <a:ext cx="6885600" cy="725962"/>
          </a:xfrm>
        </p:spPr>
        <p:txBody>
          <a:bodyPr>
            <a:normAutofit fontScale="90000"/>
          </a:bodyPr>
          <a:lstStyle/>
          <a:p>
            <a:pPr algn="ctr"/>
            <a:r>
              <a:rPr lang="en-US" dirty="0">
                <a:solidFill>
                  <a:srgbClr val="002060"/>
                </a:solidFill>
                <a:latin typeface="Arial Narrow" panose="020B0606020202030204" pitchFamily="34" charset="0"/>
              </a:rPr>
              <a:t>Neural Networks</a:t>
            </a:r>
          </a:p>
        </p:txBody>
      </p:sp>
      <p:sp>
        <p:nvSpPr>
          <p:cNvPr id="9" name="Rectangle 5"/>
          <p:cNvSpPr txBox="1">
            <a:spLocks noChangeArrowheads="1"/>
          </p:cNvSpPr>
          <p:nvPr/>
        </p:nvSpPr>
        <p:spPr>
          <a:xfrm>
            <a:off x="189847" y="3611521"/>
            <a:ext cx="8294687" cy="2827379"/>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000" dirty="0" smtClean="0">
                <a:latin typeface="Arial Narrow" panose="020B0606020202030204" pitchFamily="34" charset="0"/>
              </a:rPr>
              <a:t>A </a:t>
            </a:r>
            <a:r>
              <a:rPr lang="en-US" sz="2000" b="1" dirty="0" smtClean="0">
                <a:solidFill>
                  <a:srgbClr val="C00000"/>
                </a:solidFill>
                <a:latin typeface="Arial Narrow" panose="020B0606020202030204" pitchFamily="34" charset="0"/>
              </a:rPr>
              <a:t>neural network</a:t>
            </a:r>
            <a:r>
              <a:rPr lang="en-US" sz="2000" dirty="0" smtClean="0">
                <a:latin typeface="Arial Narrow" panose="020B0606020202030204" pitchFamily="34" charset="0"/>
              </a:rPr>
              <a:t> is a set of interconnected nodes designed to imitate the functioning of the brain.</a:t>
            </a:r>
          </a:p>
          <a:p>
            <a:pPr algn="just">
              <a:lnSpc>
                <a:spcPct val="150000"/>
              </a:lnSpc>
            </a:pPr>
            <a:r>
              <a:rPr lang="en-US" sz="2000" b="1" dirty="0" smtClean="0">
                <a:solidFill>
                  <a:srgbClr val="C00000"/>
                </a:solidFill>
                <a:latin typeface="Arial Narrow" panose="020B0606020202030204" pitchFamily="34" charset="0"/>
              </a:rPr>
              <a:t>Node connections</a:t>
            </a:r>
            <a:r>
              <a:rPr lang="en-US" sz="2000" dirty="0" smtClean="0">
                <a:solidFill>
                  <a:srgbClr val="C00000"/>
                </a:solidFill>
                <a:latin typeface="Arial Narrow" panose="020B0606020202030204" pitchFamily="34" charset="0"/>
              </a:rPr>
              <a:t> </a:t>
            </a:r>
            <a:r>
              <a:rPr lang="en-US" sz="2000" dirty="0" smtClean="0">
                <a:latin typeface="Arial Narrow" panose="020B0606020202030204" pitchFamily="34" charset="0"/>
              </a:rPr>
              <a:t>have </a:t>
            </a:r>
            <a:r>
              <a:rPr lang="en-US" sz="2000" b="1" dirty="0" smtClean="0">
                <a:latin typeface="Arial Narrow" panose="020B0606020202030204" pitchFamily="34" charset="0"/>
              </a:rPr>
              <a:t>weights</a:t>
            </a:r>
            <a:r>
              <a:rPr lang="en-US" sz="2000" dirty="0" smtClean="0">
                <a:latin typeface="Arial Narrow" panose="020B0606020202030204" pitchFamily="34" charset="0"/>
              </a:rPr>
              <a:t> which are modified during the learning process.</a:t>
            </a:r>
          </a:p>
          <a:p>
            <a:pPr algn="just">
              <a:lnSpc>
                <a:spcPct val="150000"/>
              </a:lnSpc>
            </a:pPr>
            <a:r>
              <a:rPr lang="en-US" sz="2000" dirty="0" smtClean="0">
                <a:latin typeface="Arial Narrow" panose="020B0606020202030204" pitchFamily="34" charset="0"/>
              </a:rPr>
              <a:t>Neural networks can be used for supervised learning and unsupervised clustering.</a:t>
            </a:r>
          </a:p>
          <a:p>
            <a:pPr algn="just">
              <a:lnSpc>
                <a:spcPct val="150000"/>
              </a:lnSpc>
            </a:pPr>
            <a:r>
              <a:rPr lang="en-US" sz="2000" dirty="0" smtClean="0">
                <a:latin typeface="Arial Narrow" panose="020B0606020202030204" pitchFamily="34" charset="0"/>
              </a:rPr>
              <a:t>The output of a neural network is </a:t>
            </a:r>
            <a:r>
              <a:rPr lang="en-US" sz="2000" b="1" dirty="0" smtClean="0">
                <a:solidFill>
                  <a:srgbClr val="C00000"/>
                </a:solidFill>
                <a:latin typeface="Arial Narrow" panose="020B0606020202030204" pitchFamily="34" charset="0"/>
              </a:rPr>
              <a:t>quantitative</a:t>
            </a:r>
            <a:r>
              <a:rPr lang="en-US" sz="2000" dirty="0" smtClean="0">
                <a:solidFill>
                  <a:srgbClr val="C00000"/>
                </a:solidFill>
                <a:latin typeface="Arial Narrow" panose="020B0606020202030204" pitchFamily="34" charset="0"/>
              </a:rPr>
              <a:t> </a:t>
            </a:r>
            <a:r>
              <a:rPr lang="en-US" sz="2000" dirty="0" smtClean="0">
                <a:latin typeface="Arial Narrow" panose="020B0606020202030204" pitchFamily="34" charset="0"/>
              </a:rPr>
              <a:t>and not easily understood.</a:t>
            </a:r>
            <a:endParaRPr lang="en-US" sz="2000" dirty="0">
              <a:latin typeface="Arial Narrow" panose="020B0606020202030204" pitchFamily="34" charset="0"/>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6926" r="9051" b="17646"/>
          <a:stretch/>
        </p:blipFill>
        <p:spPr>
          <a:xfrm>
            <a:off x="1259632" y="764705"/>
            <a:ext cx="7488832" cy="3078089"/>
          </a:xfrm>
          <a:prstGeom prst="rect">
            <a:avLst/>
          </a:prstGeom>
        </p:spPr>
      </p:pic>
    </p:spTree>
    <p:extLst>
      <p:ext uri="{BB962C8B-B14F-4D97-AF65-F5344CB8AC3E}">
        <p14:creationId xmlns:p14="http://schemas.microsoft.com/office/powerpoint/2010/main" val="85706788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75</a:t>
            </a:fld>
            <a:endParaRPr lang="en-IN"/>
          </a:p>
        </p:txBody>
      </p:sp>
      <p:sp>
        <p:nvSpPr>
          <p:cNvPr id="8" name="Rectangle 4"/>
          <p:cNvSpPr>
            <a:spLocks noGrp="1" noChangeArrowheads="1"/>
          </p:cNvSpPr>
          <p:nvPr>
            <p:ph type="title"/>
          </p:nvPr>
        </p:nvSpPr>
        <p:spPr>
          <a:xfrm>
            <a:off x="374904" y="150813"/>
            <a:ext cx="7796213" cy="757907"/>
          </a:xfrm>
        </p:spPr>
        <p:txBody>
          <a:bodyPr/>
          <a:lstStyle/>
          <a:p>
            <a:pPr algn="ctr"/>
            <a:r>
              <a:rPr lang="en-US" dirty="0">
                <a:solidFill>
                  <a:srgbClr val="002060"/>
                </a:solidFill>
                <a:latin typeface="Arial Narrow" panose="020B0606020202030204" pitchFamily="34" charset="0"/>
              </a:rPr>
              <a:t>Genetic Learning </a:t>
            </a:r>
          </a:p>
        </p:txBody>
      </p:sp>
      <p:sp>
        <p:nvSpPr>
          <p:cNvPr id="9" name="Rectangle 5"/>
          <p:cNvSpPr txBox="1">
            <a:spLocks noChangeArrowheads="1"/>
          </p:cNvSpPr>
          <p:nvPr/>
        </p:nvSpPr>
        <p:spPr>
          <a:xfrm>
            <a:off x="146304" y="1273510"/>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gn="just">
              <a:lnSpc>
                <a:spcPct val="150000"/>
              </a:lnSpc>
            </a:pPr>
            <a:r>
              <a:rPr lang="en-US" sz="2400" b="1" dirty="0" smtClean="0">
                <a:solidFill>
                  <a:srgbClr val="C00000"/>
                </a:solidFill>
                <a:latin typeface="Arial Narrow" panose="020B0606020202030204" pitchFamily="34" charset="0"/>
              </a:rPr>
              <a:t>Genetic learning</a:t>
            </a:r>
            <a:r>
              <a:rPr lang="en-US" sz="2400" dirty="0" smtClean="0">
                <a:solidFill>
                  <a:srgbClr val="C00000"/>
                </a:solidFill>
                <a:latin typeface="Arial Narrow" panose="020B0606020202030204" pitchFamily="34" charset="0"/>
              </a:rPr>
              <a:t> </a:t>
            </a:r>
            <a:r>
              <a:rPr lang="en-US" sz="2400" dirty="0" smtClean="0">
                <a:latin typeface="Arial Narrow" panose="020B0606020202030204" pitchFamily="34" charset="0"/>
              </a:rPr>
              <a:t>is based on the theory of evolution.</a:t>
            </a:r>
          </a:p>
          <a:p>
            <a:pPr algn="just">
              <a:lnSpc>
                <a:spcPct val="150000"/>
              </a:lnSpc>
            </a:pPr>
            <a:r>
              <a:rPr lang="en-US" sz="2400" dirty="0" smtClean="0">
                <a:latin typeface="Arial Narrow" panose="020B0606020202030204" pitchFamily="34" charset="0"/>
              </a:rPr>
              <a:t>An initial population of several candidate solutions is provided to the learning model.</a:t>
            </a:r>
          </a:p>
          <a:p>
            <a:pPr algn="just">
              <a:lnSpc>
                <a:spcPct val="150000"/>
              </a:lnSpc>
            </a:pPr>
            <a:r>
              <a:rPr lang="en-US" sz="2400" dirty="0" smtClean="0">
                <a:latin typeface="Arial Narrow" panose="020B0606020202030204" pitchFamily="34" charset="0"/>
              </a:rPr>
              <a:t>A fitness function defines which solutions survive from one generation to the next.</a:t>
            </a:r>
          </a:p>
          <a:p>
            <a:pPr algn="just">
              <a:lnSpc>
                <a:spcPct val="150000"/>
              </a:lnSpc>
            </a:pPr>
            <a:r>
              <a:rPr lang="en-US" sz="2400" b="1" dirty="0" smtClean="0">
                <a:solidFill>
                  <a:srgbClr val="C00000"/>
                </a:solidFill>
                <a:latin typeface="Arial Narrow" panose="020B0606020202030204" pitchFamily="34" charset="0"/>
              </a:rPr>
              <a:t>Crossover, mutation </a:t>
            </a:r>
            <a:r>
              <a:rPr lang="en-US" sz="2400" dirty="0" smtClean="0">
                <a:solidFill>
                  <a:srgbClr val="C00000"/>
                </a:solidFill>
                <a:latin typeface="Arial Narrow" panose="020B0606020202030204" pitchFamily="34" charset="0"/>
              </a:rPr>
              <a:t>and</a:t>
            </a:r>
            <a:r>
              <a:rPr lang="en-US" sz="2400" b="1" dirty="0" smtClean="0">
                <a:solidFill>
                  <a:srgbClr val="C00000"/>
                </a:solidFill>
                <a:latin typeface="Arial Narrow" panose="020B0606020202030204" pitchFamily="34" charset="0"/>
              </a:rPr>
              <a:t> selection</a:t>
            </a:r>
            <a:r>
              <a:rPr lang="en-US" sz="2400" dirty="0" smtClean="0">
                <a:solidFill>
                  <a:srgbClr val="C00000"/>
                </a:solidFill>
                <a:latin typeface="Arial Narrow" panose="020B0606020202030204" pitchFamily="34" charset="0"/>
              </a:rPr>
              <a:t> </a:t>
            </a:r>
            <a:r>
              <a:rPr lang="en-US" sz="2400" dirty="0" smtClean="0">
                <a:latin typeface="Arial Narrow" panose="020B0606020202030204" pitchFamily="34" charset="0"/>
              </a:rPr>
              <a:t>are used to create new population elements.</a:t>
            </a:r>
            <a:endParaRPr lang="en-US" sz="2400" dirty="0">
              <a:latin typeface="Arial Narrow" panose="020B0606020202030204" pitchFamily="34" charset="0"/>
            </a:endParaRPr>
          </a:p>
        </p:txBody>
      </p:sp>
    </p:spTree>
    <p:extLst>
      <p:ext uri="{BB962C8B-B14F-4D97-AF65-F5344CB8AC3E}">
        <p14:creationId xmlns:p14="http://schemas.microsoft.com/office/powerpoint/2010/main" val="3275936215"/>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76</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639738"/>
            <a:ext cx="7677100" cy="5570562"/>
          </a:xfrm>
          <a:prstGeom prst="rect">
            <a:avLst/>
          </a:prstGeom>
        </p:spPr>
      </p:pic>
    </p:spTree>
    <p:extLst>
      <p:ext uri="{BB962C8B-B14F-4D97-AF65-F5344CB8AC3E}">
        <p14:creationId xmlns:p14="http://schemas.microsoft.com/office/powerpoint/2010/main" val="3598634564"/>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77</a:t>
            </a:fld>
            <a:endParaRPr lang="en-IN"/>
          </a:p>
        </p:txBody>
      </p:sp>
      <p:sp>
        <p:nvSpPr>
          <p:cNvPr id="8" name="Rectangle 1"/>
          <p:cNvSpPr>
            <a:spLocks noGrp="1" noChangeArrowheads="1"/>
          </p:cNvSpPr>
          <p:nvPr>
            <p:ph type="title"/>
          </p:nvPr>
        </p:nvSpPr>
        <p:spPr>
          <a:xfrm>
            <a:off x="533400" y="180975"/>
            <a:ext cx="8229600" cy="703263"/>
          </a:xfrm>
        </p:spPr>
        <p:txBody>
          <a:bodyPr>
            <a:normAutofit fontScale="90000"/>
          </a:bodyPr>
          <a:lstStyle/>
          <a:p>
            <a:pPr algn="ctr" eaLnBrk="1" hangingPunct="1">
              <a:lnSpc>
                <a:spcPct val="100000"/>
              </a:lnSpc>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sz="4000" dirty="0" smtClean="0">
                <a:solidFill>
                  <a:srgbClr val="002060"/>
                </a:solidFill>
                <a:latin typeface="Arial Narrow" panose="020B0606020202030204" pitchFamily="34" charset="0"/>
              </a:rPr>
              <a:t>Data Warehouse</a:t>
            </a:r>
          </a:p>
        </p:txBody>
      </p:sp>
      <p:sp>
        <p:nvSpPr>
          <p:cNvPr id="9" name="Rectangle 2"/>
          <p:cNvSpPr txBox="1">
            <a:spLocks noChangeArrowheads="1"/>
          </p:cNvSpPr>
          <p:nvPr/>
        </p:nvSpPr>
        <p:spPr>
          <a:xfrm>
            <a:off x="762000" y="859288"/>
            <a:ext cx="8382000" cy="5715000"/>
          </a:xfrm>
          <a:prstGeom prst="rect">
            <a:avLst/>
          </a:prstGeom>
        </p:spPr>
        <p:txBody>
          <a:bodyPr vert="horz">
            <a:normAutofit fontScale="85000" lnSpcReduction="1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spcBef>
                <a:spcPts val="65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smtClean="0">
                <a:latin typeface="Arial Narrow" panose="020B0606020202030204" pitchFamily="34" charset="0"/>
              </a:rPr>
              <a:t>Supports information processing by providing a solid platform of </a:t>
            </a:r>
            <a:r>
              <a:rPr lang="en-GB" altLang="en-US" dirty="0" smtClean="0">
                <a:solidFill>
                  <a:srgbClr val="009999"/>
                </a:solidFill>
                <a:latin typeface="Arial Narrow" panose="020B0606020202030204" pitchFamily="34" charset="0"/>
              </a:rPr>
              <a:t>consolidated</a:t>
            </a:r>
            <a:r>
              <a:rPr lang="en-GB" altLang="en-US" dirty="0" smtClean="0">
                <a:latin typeface="Arial Narrow" panose="020B0606020202030204" pitchFamily="34" charset="0"/>
              </a:rPr>
              <a:t>, </a:t>
            </a:r>
            <a:r>
              <a:rPr lang="en-GB" altLang="en-US" dirty="0" smtClean="0">
                <a:solidFill>
                  <a:srgbClr val="009999"/>
                </a:solidFill>
                <a:latin typeface="Arial Narrow" panose="020B0606020202030204" pitchFamily="34" charset="0"/>
              </a:rPr>
              <a:t>historical</a:t>
            </a:r>
            <a:r>
              <a:rPr lang="en-GB" altLang="en-US" dirty="0" smtClean="0">
                <a:latin typeface="Arial Narrow" panose="020B0606020202030204" pitchFamily="34" charset="0"/>
              </a:rPr>
              <a:t> data for analysis.</a:t>
            </a:r>
          </a:p>
          <a:p>
            <a:pPr>
              <a:lnSpc>
                <a:spcPct val="150000"/>
              </a:lnSpc>
              <a:spcBef>
                <a:spcPts val="700"/>
              </a:spcBef>
              <a:buClr>
                <a:srgbClr val="006699"/>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dirty="0" smtClean="0">
                <a:solidFill>
                  <a:srgbClr val="006699"/>
                </a:solidFill>
                <a:latin typeface="Arial Narrow" panose="020B0606020202030204" pitchFamily="34" charset="0"/>
              </a:rPr>
              <a:t>Designed to </a:t>
            </a:r>
            <a:r>
              <a:rPr lang="en-GB" altLang="en-US" sz="2800" dirty="0" smtClean="0">
                <a:solidFill>
                  <a:srgbClr val="7D1B18"/>
                </a:solidFill>
                <a:latin typeface="Arial Narrow" panose="020B0606020202030204" pitchFamily="34" charset="0"/>
              </a:rPr>
              <a:t>get data out</a:t>
            </a:r>
            <a:r>
              <a:rPr lang="en-GB" altLang="en-US" sz="2800" dirty="0" smtClean="0">
                <a:solidFill>
                  <a:srgbClr val="006699"/>
                </a:solidFill>
                <a:latin typeface="Arial Narrow" panose="020B0606020202030204" pitchFamily="34" charset="0"/>
              </a:rPr>
              <a:t> and </a:t>
            </a:r>
            <a:r>
              <a:rPr lang="en-GB" altLang="en-US" sz="2800" dirty="0" err="1" smtClean="0">
                <a:solidFill>
                  <a:srgbClr val="7D1B18"/>
                </a:solidFill>
                <a:latin typeface="Arial Narrow" panose="020B0606020202030204" pitchFamily="34" charset="0"/>
              </a:rPr>
              <a:t>analyze</a:t>
            </a:r>
            <a:r>
              <a:rPr lang="en-GB" altLang="en-US" sz="2800" dirty="0" smtClean="0">
                <a:solidFill>
                  <a:srgbClr val="7D1B18"/>
                </a:solidFill>
                <a:latin typeface="Arial Narrow" panose="020B0606020202030204" pitchFamily="34" charset="0"/>
              </a:rPr>
              <a:t> quickly</a:t>
            </a:r>
          </a:p>
          <a:p>
            <a:pPr>
              <a:lnSpc>
                <a:spcPct val="150000"/>
              </a:lnSpc>
              <a:spcBef>
                <a:spcPts val="6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400" dirty="0" smtClean="0">
                <a:latin typeface="Arial Narrow" panose="020B0606020202030204" pitchFamily="34" charset="0"/>
              </a:rPr>
              <a:t>A data warehouse is:</a:t>
            </a:r>
          </a:p>
          <a:p>
            <a:pPr lvl="1">
              <a:lnSpc>
                <a:spcPct val="150000"/>
              </a:lnSpc>
              <a:spcBef>
                <a:spcPts val="600"/>
              </a:spcBef>
              <a:buClr>
                <a:srgbClr val="FF0000"/>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smtClean="0">
                <a:solidFill>
                  <a:srgbClr val="FF0000"/>
                </a:solidFill>
                <a:latin typeface="Arial Narrow" panose="020B0606020202030204" pitchFamily="34" charset="0"/>
              </a:rPr>
              <a:t>Subject-oriented</a:t>
            </a:r>
            <a:r>
              <a:rPr lang="en-GB" altLang="en-US" dirty="0" smtClean="0">
                <a:latin typeface="Arial Narrow" panose="020B0606020202030204" pitchFamily="34" charset="0"/>
              </a:rPr>
              <a:t> : Contains information regarding objects of interest for decision support: Sales by region, by product, etc.</a:t>
            </a:r>
          </a:p>
          <a:p>
            <a:pPr lvl="1">
              <a:lnSpc>
                <a:spcPct val="150000"/>
              </a:lnSpc>
              <a:spcBef>
                <a:spcPts val="600"/>
              </a:spcBef>
              <a:buClr>
                <a:srgbClr val="FF3399"/>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smtClean="0">
                <a:solidFill>
                  <a:srgbClr val="FF3399"/>
                </a:solidFill>
                <a:latin typeface="Arial Narrow" panose="020B0606020202030204" pitchFamily="34" charset="0"/>
              </a:rPr>
              <a:t>Integrated: </a:t>
            </a:r>
            <a:r>
              <a:rPr lang="en-GB" altLang="en-US" dirty="0" smtClean="0">
                <a:latin typeface="Arial Narrow" panose="020B0606020202030204" pitchFamily="34" charset="0"/>
              </a:rPr>
              <a:t>Data are typically extracted from multiple, heterogeneous data sources (e.g., from sales, inventory, billing DBs etc.) - ETL (see later).</a:t>
            </a:r>
          </a:p>
          <a:p>
            <a:pPr lvl="1">
              <a:lnSpc>
                <a:spcPct val="150000"/>
              </a:lnSpc>
              <a:spcBef>
                <a:spcPts val="600"/>
              </a:spcBef>
              <a:buClr>
                <a:srgbClr val="FF6600"/>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smtClean="0">
                <a:solidFill>
                  <a:srgbClr val="FF6600"/>
                </a:solidFill>
                <a:latin typeface="Arial Narrow" panose="020B0606020202030204" pitchFamily="34" charset="0"/>
              </a:rPr>
              <a:t>Time-variant</a:t>
            </a:r>
            <a:r>
              <a:rPr lang="en-GB" altLang="en-US" dirty="0" smtClean="0">
                <a:latin typeface="Arial Narrow" panose="020B0606020202030204" pitchFamily="34" charset="0"/>
              </a:rPr>
              <a:t>: Contain historical data, longer horizon than operational system. </a:t>
            </a:r>
          </a:p>
          <a:p>
            <a:pPr lvl="1">
              <a:lnSpc>
                <a:spcPct val="150000"/>
              </a:lnSpc>
              <a:spcBef>
                <a:spcPts val="600"/>
              </a:spcBef>
              <a:buClr>
                <a:srgbClr val="009999"/>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smtClean="0">
                <a:solidFill>
                  <a:srgbClr val="C00000"/>
                </a:solidFill>
                <a:latin typeface="Arial Narrow" panose="020B0606020202030204" pitchFamily="34" charset="0"/>
              </a:rPr>
              <a:t>Non-volatile</a:t>
            </a:r>
            <a:r>
              <a:rPr lang="en-GB" altLang="en-US" dirty="0" smtClean="0">
                <a:latin typeface="Arial Narrow" panose="020B0606020202030204" pitchFamily="34" charset="0"/>
              </a:rPr>
              <a:t> : Physically separate store, data is not (or rarely) directly updated.</a:t>
            </a:r>
          </a:p>
        </p:txBody>
      </p:sp>
    </p:spTree>
    <p:extLst>
      <p:ext uri="{BB962C8B-B14F-4D97-AF65-F5344CB8AC3E}">
        <p14:creationId xmlns:p14="http://schemas.microsoft.com/office/powerpoint/2010/main" val="41876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ssolv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dissolv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dissolv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dissolv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dissolve">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dissolve">
                                      <p:cBhvr>
                                        <p:cTn id="37" dur="50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dissolve">
                                      <p:cBhvr>
                                        <p:cTn id="4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78</a:t>
            </a:fld>
            <a:endParaRPr lang="en-IN"/>
          </a:p>
        </p:txBody>
      </p:sp>
      <p:sp>
        <p:nvSpPr>
          <p:cNvPr id="8" name="Rectangle 4"/>
          <p:cNvSpPr>
            <a:spLocks noGrp="1" noChangeArrowheads="1"/>
          </p:cNvSpPr>
          <p:nvPr>
            <p:ph type="title"/>
          </p:nvPr>
        </p:nvSpPr>
        <p:spPr>
          <a:xfrm>
            <a:off x="239713" y="150813"/>
            <a:ext cx="7796213" cy="992187"/>
          </a:xfrm>
        </p:spPr>
        <p:txBody>
          <a:bodyPr/>
          <a:lstStyle/>
          <a:p>
            <a:pPr algn="ctr">
              <a:lnSpc>
                <a:spcPct val="150000"/>
              </a:lnSpc>
            </a:pPr>
            <a:r>
              <a:rPr lang="en-US" sz="3200" dirty="0" smtClean="0">
                <a:solidFill>
                  <a:srgbClr val="002060"/>
                </a:solidFill>
                <a:latin typeface="Arial Narrow" panose="020B0606020202030204" pitchFamily="34" charset="0"/>
              </a:rPr>
              <a:t>Introduction</a:t>
            </a:r>
            <a:endParaRPr lang="en-US" sz="3200" dirty="0">
              <a:solidFill>
                <a:srgbClr val="002060"/>
              </a:solidFill>
              <a:latin typeface="Arial Narrow" panose="020B0606020202030204" pitchFamily="34" charset="0"/>
            </a:endParaRPr>
          </a:p>
        </p:txBody>
      </p:sp>
      <p:sp>
        <p:nvSpPr>
          <p:cNvPr id="9" name="Rectangle 5"/>
          <p:cNvSpPr txBox="1">
            <a:spLocks noChangeArrowheads="1"/>
          </p:cNvSpPr>
          <p:nvPr/>
        </p:nvSpPr>
        <p:spPr>
          <a:xfrm>
            <a:off x="239713" y="1390650"/>
            <a:ext cx="8294687" cy="4572000"/>
          </a:xfrm>
          <a:prstGeom prst="rect">
            <a:avLst/>
          </a:prstGeom>
        </p:spPr>
        <p:txBody>
          <a:bodyPr vert="horz">
            <a:normAutofit fontScale="8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dirty="0" smtClean="0">
                <a:latin typeface="Arial Narrow" panose="020B0606020202030204" pitchFamily="34" charset="0"/>
              </a:rPr>
              <a:t>Data warehouses have the distinguishing characteristic that they are mainly intended for decision support applications.</a:t>
            </a:r>
          </a:p>
          <a:p>
            <a:pPr lvl="1">
              <a:lnSpc>
                <a:spcPct val="150000"/>
              </a:lnSpc>
            </a:pPr>
            <a:r>
              <a:rPr lang="en-US" sz="2200" dirty="0" smtClean="0">
                <a:latin typeface="Arial Narrow" panose="020B0606020202030204" pitchFamily="34" charset="0"/>
              </a:rPr>
              <a:t>Traditional databases are transactional.</a:t>
            </a:r>
          </a:p>
          <a:p>
            <a:pPr>
              <a:lnSpc>
                <a:spcPct val="150000"/>
              </a:lnSpc>
            </a:pPr>
            <a:r>
              <a:rPr lang="en-US" sz="2400" dirty="0" smtClean="0">
                <a:latin typeface="Arial Narrow" panose="020B0606020202030204" pitchFamily="34" charset="0"/>
              </a:rPr>
              <a:t>Applications that data warehouse supports are:</a:t>
            </a:r>
          </a:p>
          <a:p>
            <a:pPr lvl="1">
              <a:lnSpc>
                <a:spcPct val="150000"/>
              </a:lnSpc>
            </a:pPr>
            <a:r>
              <a:rPr lang="en-US" sz="2200" b="1" dirty="0" smtClean="0">
                <a:solidFill>
                  <a:srgbClr val="C00000"/>
                </a:solidFill>
                <a:latin typeface="Arial Narrow" panose="020B0606020202030204" pitchFamily="34" charset="0"/>
              </a:rPr>
              <a:t>OLAP</a:t>
            </a:r>
            <a:r>
              <a:rPr lang="en-US" sz="2200" dirty="0" smtClean="0">
                <a:solidFill>
                  <a:srgbClr val="C00000"/>
                </a:solidFill>
                <a:latin typeface="Arial Narrow" panose="020B0606020202030204" pitchFamily="34" charset="0"/>
              </a:rPr>
              <a:t> (Online Analytical Processing) </a:t>
            </a:r>
            <a:r>
              <a:rPr lang="en-US" sz="2200" dirty="0" smtClean="0">
                <a:latin typeface="Arial Narrow" panose="020B0606020202030204" pitchFamily="34" charset="0"/>
              </a:rPr>
              <a:t>is a term used to describe the analysis of complex data from the data warehouse. </a:t>
            </a:r>
          </a:p>
          <a:p>
            <a:pPr lvl="1">
              <a:lnSpc>
                <a:spcPct val="150000"/>
              </a:lnSpc>
            </a:pPr>
            <a:r>
              <a:rPr lang="en-US" sz="2200" b="1" dirty="0" smtClean="0">
                <a:solidFill>
                  <a:srgbClr val="C00000"/>
                </a:solidFill>
                <a:latin typeface="Arial Narrow" panose="020B0606020202030204" pitchFamily="34" charset="0"/>
              </a:rPr>
              <a:t>DSS</a:t>
            </a:r>
            <a:r>
              <a:rPr lang="en-US" sz="2200" dirty="0" smtClean="0">
                <a:solidFill>
                  <a:srgbClr val="C00000"/>
                </a:solidFill>
                <a:latin typeface="Arial Narrow" panose="020B0606020202030204" pitchFamily="34" charset="0"/>
              </a:rPr>
              <a:t> (Decision Support Systems) </a:t>
            </a:r>
            <a:r>
              <a:rPr lang="en-US" sz="2200" dirty="0" smtClean="0">
                <a:latin typeface="Arial Narrow" panose="020B0606020202030204" pitchFamily="34" charset="0"/>
              </a:rPr>
              <a:t>also known as EIS (Executive Information Systems) supports organization’s leading decision makers for making complex and important decisions.</a:t>
            </a:r>
          </a:p>
          <a:p>
            <a:pPr lvl="1">
              <a:lnSpc>
                <a:spcPct val="150000"/>
              </a:lnSpc>
            </a:pPr>
            <a:r>
              <a:rPr lang="en-US" sz="2200" b="1" dirty="0" smtClean="0">
                <a:solidFill>
                  <a:srgbClr val="C00000"/>
                </a:solidFill>
                <a:latin typeface="Arial Narrow" panose="020B0606020202030204" pitchFamily="34" charset="0"/>
              </a:rPr>
              <a:t>Data</a:t>
            </a:r>
            <a:r>
              <a:rPr lang="en-US" sz="2200" dirty="0" smtClean="0">
                <a:solidFill>
                  <a:srgbClr val="C00000"/>
                </a:solidFill>
                <a:latin typeface="Arial Narrow" panose="020B0606020202030204" pitchFamily="34" charset="0"/>
              </a:rPr>
              <a:t> </a:t>
            </a:r>
            <a:r>
              <a:rPr lang="en-US" sz="2200" b="1" dirty="0" smtClean="0">
                <a:solidFill>
                  <a:srgbClr val="C00000"/>
                </a:solidFill>
                <a:latin typeface="Arial Narrow" panose="020B0606020202030204" pitchFamily="34" charset="0"/>
              </a:rPr>
              <a:t>Mining</a:t>
            </a:r>
            <a:r>
              <a:rPr lang="en-US" sz="2200" dirty="0" smtClean="0">
                <a:latin typeface="Arial Narrow" panose="020B0606020202030204" pitchFamily="34" charset="0"/>
              </a:rPr>
              <a:t> is used for knowledge discovery, the process of searching data for unanticipated new knowledge.</a:t>
            </a:r>
            <a:endParaRPr lang="en-US" sz="2200" dirty="0">
              <a:latin typeface="Arial Narrow" panose="020B0606020202030204" pitchFamily="34" charset="0"/>
            </a:endParaRPr>
          </a:p>
        </p:txBody>
      </p:sp>
    </p:spTree>
    <p:extLst>
      <p:ext uri="{BB962C8B-B14F-4D97-AF65-F5344CB8AC3E}">
        <p14:creationId xmlns:p14="http://schemas.microsoft.com/office/powerpoint/2010/main" val="100466436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79</a:t>
            </a:fld>
            <a:endParaRPr lang="en-IN"/>
          </a:p>
        </p:txBody>
      </p:sp>
      <p:sp>
        <p:nvSpPr>
          <p:cNvPr id="8" name="Rectangle 1"/>
          <p:cNvSpPr>
            <a:spLocks noGrp="1" noChangeArrowheads="1"/>
          </p:cNvSpPr>
          <p:nvPr>
            <p:ph type="title"/>
          </p:nvPr>
        </p:nvSpPr>
        <p:spPr>
          <a:xfrm>
            <a:off x="982283" y="188640"/>
            <a:ext cx="7772400" cy="936104"/>
          </a:xfrm>
        </p:spPr>
        <p:txBody>
          <a:bodyPr/>
          <a:lstStyle/>
          <a:p>
            <a:pPr algn="ctr" eaLnBrk="1" hangingPunct="1">
              <a:lnSpc>
                <a:spcPct val="100000"/>
              </a:lnSpc>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altLang="en-US" dirty="0" smtClean="0">
                <a:solidFill>
                  <a:srgbClr val="002060"/>
                </a:solidFill>
                <a:latin typeface="Arial Narrow" panose="020B0606020202030204" pitchFamily="34" charset="0"/>
              </a:rPr>
              <a:t>Data Warehouse </a:t>
            </a:r>
            <a:r>
              <a:rPr lang="en-GB" altLang="en-US" dirty="0" err="1" smtClean="0">
                <a:solidFill>
                  <a:srgbClr val="002060"/>
                </a:solidFill>
                <a:latin typeface="Arial Narrow" panose="020B0606020202030204" pitchFamily="34" charset="0"/>
              </a:rPr>
              <a:t>vs</a:t>
            </a:r>
            <a:r>
              <a:rPr lang="en-GB" altLang="en-US" dirty="0" smtClean="0">
                <a:solidFill>
                  <a:srgbClr val="002060"/>
                </a:solidFill>
                <a:latin typeface="Arial Narrow" panose="020B0606020202030204" pitchFamily="34" charset="0"/>
              </a:rPr>
              <a:t> OLTP</a:t>
            </a:r>
          </a:p>
        </p:txBody>
      </p:sp>
      <p:graphicFrame>
        <p:nvGraphicFramePr>
          <p:cNvPr id="9" name="Object 2"/>
          <p:cNvGraphicFramePr>
            <a:graphicFrameLocks noChangeAspect="1"/>
          </p:cNvGraphicFramePr>
          <p:nvPr>
            <p:extLst>
              <p:ext uri="{D42A27DB-BD31-4B8C-83A1-F6EECF244321}">
                <p14:modId xmlns:p14="http://schemas.microsoft.com/office/powerpoint/2010/main" val="4005576430"/>
              </p:ext>
            </p:extLst>
          </p:nvPr>
        </p:nvGraphicFramePr>
        <p:xfrm>
          <a:off x="467544" y="1844824"/>
          <a:ext cx="8496944" cy="4176464"/>
        </p:xfrm>
        <a:graphic>
          <a:graphicData uri="http://schemas.openxmlformats.org/presentationml/2006/ole">
            <mc:AlternateContent xmlns:mc="http://schemas.openxmlformats.org/markup-compatibility/2006">
              <mc:Choice xmlns:v="urn:schemas-microsoft-com:vml" Requires="v">
                <p:oleObj spid="_x0000_s1030" name="Bitmap Image" r:id="rId3" imgW="5505480" imgH="1847880" progId="Paint.Picture">
                  <p:embed/>
                </p:oleObj>
              </mc:Choice>
              <mc:Fallback>
                <p:oleObj name="Bitmap Image" r:id="rId3" imgW="5505480" imgH="1847880" progId="Paint.Picture">
                  <p:embed/>
                  <p:pic>
                    <p:nvPicPr>
                      <p:cNvPr id="0" name=""/>
                      <p:cNvPicPr>
                        <a:picLocks noChangeAspect="1" noChangeArrowheads="1"/>
                      </p:cNvPicPr>
                      <p:nvPr/>
                    </p:nvPicPr>
                    <p:blipFill>
                      <a:blip r:embed="rId4"/>
                      <a:srcRect/>
                      <a:stretch>
                        <a:fillRect/>
                      </a:stretch>
                    </p:blipFill>
                    <p:spPr bwMode="auto">
                      <a:xfrm>
                        <a:off x="467544" y="1844824"/>
                        <a:ext cx="8496944" cy="41764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5304960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13AC8A-4DD9-4F3D-A6FF-D01DA6B745D7}"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8</a:t>
            </a:fld>
            <a:endParaRPr lang="en-IN"/>
          </a:p>
        </p:txBody>
      </p:sp>
      <p:sp>
        <p:nvSpPr>
          <p:cNvPr id="8" name="Rectangle 7"/>
          <p:cNvSpPr txBox="1">
            <a:spLocks noChangeArrowheads="1"/>
          </p:cNvSpPr>
          <p:nvPr/>
        </p:nvSpPr>
        <p:spPr>
          <a:xfrm>
            <a:off x="1043608" y="116632"/>
            <a:ext cx="8294687" cy="4572000"/>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20000"/>
              </a:lnSpc>
            </a:pPr>
            <a:r>
              <a:rPr lang="en-US" sz="1800" b="1" dirty="0">
                <a:solidFill>
                  <a:srgbClr val="002060"/>
                </a:solidFill>
                <a:latin typeface="Arial Narrow" panose="020B0606020202030204" pitchFamily="34" charset="0"/>
              </a:rPr>
              <a:t>Example </a:t>
            </a:r>
          </a:p>
          <a:p>
            <a:pPr lvl="1">
              <a:lnSpc>
                <a:spcPct val="120000"/>
              </a:lnSpc>
            </a:pPr>
            <a:r>
              <a:rPr lang="en-US" sz="1800" dirty="0">
                <a:latin typeface="Arial Narrow" panose="020B0606020202030204" pitchFamily="34" charset="0"/>
              </a:rPr>
              <a:t>We use i</a:t>
            </a:r>
            <a:r>
              <a:rPr lang="en-US" sz="1800" baseline="-25000" dirty="0">
                <a:latin typeface="Arial Narrow" panose="020B0606020202030204" pitchFamily="34" charset="0"/>
              </a:rPr>
              <a:t>1</a:t>
            </a:r>
            <a:r>
              <a:rPr lang="en-US" sz="1800" dirty="0">
                <a:latin typeface="Arial Narrow" panose="020B0606020202030204" pitchFamily="34" charset="0"/>
              </a:rPr>
              <a:t>, i</a:t>
            </a:r>
            <a:r>
              <a:rPr lang="en-US" sz="1800" baseline="-25000" dirty="0">
                <a:latin typeface="Arial Narrow" panose="020B0606020202030204" pitchFamily="34" charset="0"/>
              </a:rPr>
              <a:t>2</a:t>
            </a:r>
            <a:r>
              <a:rPr lang="en-US" sz="1800" dirty="0">
                <a:latin typeface="Arial Narrow" panose="020B0606020202030204" pitchFamily="34" charset="0"/>
              </a:rPr>
              <a:t>, i</a:t>
            </a:r>
            <a:r>
              <a:rPr lang="en-US" sz="1800" baseline="-25000" dirty="0">
                <a:latin typeface="Arial Narrow" panose="020B0606020202030204" pitchFamily="34" charset="0"/>
              </a:rPr>
              <a:t>3</a:t>
            </a:r>
            <a:r>
              <a:rPr lang="en-US" sz="1800" dirty="0">
                <a:latin typeface="Arial Narrow" panose="020B0606020202030204" pitchFamily="34" charset="0"/>
              </a:rPr>
              <a:t>, . . . to stand for unique system-generated object identifiers. Consider the following objects:</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1</a:t>
            </a:r>
            <a:r>
              <a:rPr lang="en-US" sz="1800" dirty="0">
                <a:latin typeface="Arial Narrow" panose="020B0606020202030204" pitchFamily="34" charset="0"/>
              </a:rPr>
              <a:t> = (i</a:t>
            </a:r>
            <a:r>
              <a:rPr lang="en-US" sz="1800" baseline="-25000" dirty="0">
                <a:latin typeface="Arial Narrow" panose="020B0606020202030204" pitchFamily="34" charset="0"/>
              </a:rPr>
              <a:t>1</a:t>
            </a:r>
            <a:r>
              <a:rPr lang="en-US" sz="1800" dirty="0">
                <a:latin typeface="Arial Narrow" panose="020B0606020202030204" pitchFamily="34" charset="0"/>
              </a:rPr>
              <a:t>, atom, ‘Houston’)</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2</a:t>
            </a:r>
            <a:r>
              <a:rPr lang="en-US" sz="1800" dirty="0">
                <a:latin typeface="Arial Narrow" panose="020B0606020202030204" pitchFamily="34" charset="0"/>
              </a:rPr>
              <a:t> = (i</a:t>
            </a:r>
            <a:r>
              <a:rPr lang="en-US" sz="1800" baseline="-25000" dirty="0">
                <a:latin typeface="Arial Narrow" panose="020B0606020202030204" pitchFamily="34" charset="0"/>
              </a:rPr>
              <a:t>2</a:t>
            </a:r>
            <a:r>
              <a:rPr lang="en-US" sz="1800" dirty="0">
                <a:latin typeface="Arial Narrow" panose="020B0606020202030204" pitchFamily="34" charset="0"/>
              </a:rPr>
              <a:t>, atom, ‘Bellaire’)</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3</a:t>
            </a:r>
            <a:r>
              <a:rPr lang="en-US" sz="1800" dirty="0">
                <a:latin typeface="Arial Narrow" panose="020B0606020202030204" pitchFamily="34" charset="0"/>
              </a:rPr>
              <a:t> = (i</a:t>
            </a:r>
            <a:r>
              <a:rPr lang="en-US" sz="1800" baseline="-25000" dirty="0">
                <a:latin typeface="Arial Narrow" panose="020B0606020202030204" pitchFamily="34" charset="0"/>
              </a:rPr>
              <a:t>3</a:t>
            </a:r>
            <a:r>
              <a:rPr lang="en-US" sz="1800" dirty="0">
                <a:latin typeface="Arial Narrow" panose="020B0606020202030204" pitchFamily="34" charset="0"/>
              </a:rPr>
              <a:t>, atom, ‘Sugarland’)</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4</a:t>
            </a:r>
            <a:r>
              <a:rPr lang="en-US" sz="1800" dirty="0">
                <a:latin typeface="Arial Narrow" panose="020B0606020202030204" pitchFamily="34" charset="0"/>
              </a:rPr>
              <a:t> = (i</a:t>
            </a:r>
            <a:r>
              <a:rPr lang="en-US" sz="1800" baseline="-25000" dirty="0">
                <a:latin typeface="Arial Narrow" panose="020B0606020202030204" pitchFamily="34" charset="0"/>
              </a:rPr>
              <a:t>4</a:t>
            </a:r>
            <a:r>
              <a:rPr lang="en-US" sz="1800" dirty="0">
                <a:latin typeface="Arial Narrow" panose="020B0606020202030204" pitchFamily="34" charset="0"/>
              </a:rPr>
              <a:t>, atom, 5)</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5</a:t>
            </a:r>
            <a:r>
              <a:rPr lang="en-US" sz="1800" dirty="0">
                <a:latin typeface="Arial Narrow" panose="020B0606020202030204" pitchFamily="34" charset="0"/>
              </a:rPr>
              <a:t> = (i</a:t>
            </a:r>
            <a:r>
              <a:rPr lang="en-US" sz="1800" baseline="-25000" dirty="0">
                <a:latin typeface="Arial Narrow" panose="020B0606020202030204" pitchFamily="34" charset="0"/>
              </a:rPr>
              <a:t>5</a:t>
            </a:r>
            <a:r>
              <a:rPr lang="en-US" sz="1800" dirty="0">
                <a:latin typeface="Arial Narrow" panose="020B0606020202030204" pitchFamily="34" charset="0"/>
              </a:rPr>
              <a:t>, atom, ‘Research’)</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6</a:t>
            </a:r>
            <a:r>
              <a:rPr lang="en-US" sz="1800" dirty="0">
                <a:latin typeface="Arial Narrow" panose="020B0606020202030204" pitchFamily="34" charset="0"/>
              </a:rPr>
              <a:t> = (i</a:t>
            </a:r>
            <a:r>
              <a:rPr lang="en-US" sz="1800" baseline="-25000" dirty="0">
                <a:latin typeface="Arial Narrow" panose="020B0606020202030204" pitchFamily="34" charset="0"/>
              </a:rPr>
              <a:t>6</a:t>
            </a:r>
            <a:r>
              <a:rPr lang="en-US" sz="1800" dirty="0">
                <a:latin typeface="Arial Narrow" panose="020B0606020202030204" pitchFamily="34" charset="0"/>
              </a:rPr>
              <a:t>, atom, ‘1988-05-22’)</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7</a:t>
            </a:r>
            <a:r>
              <a:rPr lang="en-US" sz="1800" dirty="0">
                <a:latin typeface="Arial Narrow" panose="020B0606020202030204" pitchFamily="34" charset="0"/>
              </a:rPr>
              <a:t> = (i</a:t>
            </a:r>
            <a:r>
              <a:rPr lang="en-US" sz="1800" baseline="-25000" dirty="0">
                <a:latin typeface="Arial Narrow" panose="020B0606020202030204" pitchFamily="34" charset="0"/>
              </a:rPr>
              <a:t>7</a:t>
            </a:r>
            <a:r>
              <a:rPr lang="en-US" sz="1800" dirty="0">
                <a:latin typeface="Arial Narrow" panose="020B0606020202030204" pitchFamily="34" charset="0"/>
              </a:rPr>
              <a:t>, set, {i1, i2, i3})</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8</a:t>
            </a:r>
            <a:r>
              <a:rPr lang="en-US" sz="1800" dirty="0">
                <a:latin typeface="Arial Narrow" panose="020B0606020202030204" pitchFamily="34" charset="0"/>
              </a:rPr>
              <a:t> = (i</a:t>
            </a:r>
            <a:r>
              <a:rPr lang="en-US" sz="1800" baseline="-25000" dirty="0">
                <a:latin typeface="Arial Narrow" panose="020B0606020202030204" pitchFamily="34" charset="0"/>
              </a:rPr>
              <a:t>8</a:t>
            </a:r>
            <a:r>
              <a:rPr lang="en-US" sz="1800" dirty="0">
                <a:latin typeface="Arial Narrow" panose="020B0606020202030204" pitchFamily="34" charset="0"/>
              </a:rPr>
              <a:t>, tuple, &lt;dname:i</a:t>
            </a:r>
            <a:r>
              <a:rPr lang="en-US" sz="1800" baseline="-25000" dirty="0">
                <a:latin typeface="Arial Narrow" panose="020B0606020202030204" pitchFamily="34" charset="0"/>
              </a:rPr>
              <a:t>5</a:t>
            </a:r>
            <a:r>
              <a:rPr lang="en-US" sz="1800" dirty="0">
                <a:latin typeface="Arial Narrow" panose="020B0606020202030204" pitchFamily="34" charset="0"/>
              </a:rPr>
              <a:t>, dnumber:i</a:t>
            </a:r>
            <a:r>
              <a:rPr lang="en-US" sz="1800" baseline="-25000" dirty="0">
                <a:latin typeface="Arial Narrow" panose="020B0606020202030204" pitchFamily="34" charset="0"/>
              </a:rPr>
              <a:t>4</a:t>
            </a:r>
            <a:r>
              <a:rPr lang="en-US" sz="1800" dirty="0">
                <a:latin typeface="Arial Narrow" panose="020B0606020202030204" pitchFamily="34" charset="0"/>
              </a:rPr>
              <a:t>, mgr:i</a:t>
            </a:r>
            <a:r>
              <a:rPr lang="en-US" sz="1800" baseline="-25000" dirty="0">
                <a:latin typeface="Arial Narrow" panose="020B0606020202030204" pitchFamily="34" charset="0"/>
              </a:rPr>
              <a:t>9</a:t>
            </a:r>
            <a:r>
              <a:rPr lang="en-US" sz="1800" dirty="0">
                <a:latin typeface="Arial Narrow" panose="020B0606020202030204" pitchFamily="34" charset="0"/>
              </a:rPr>
              <a:t>, locations:i</a:t>
            </a:r>
            <a:r>
              <a:rPr lang="en-US" sz="1800" baseline="-25000" dirty="0">
                <a:latin typeface="Arial Narrow" panose="020B0606020202030204" pitchFamily="34" charset="0"/>
              </a:rPr>
              <a:t>7</a:t>
            </a:r>
            <a:r>
              <a:rPr lang="en-US" sz="1800" dirty="0">
                <a:latin typeface="Arial Narrow" panose="020B0606020202030204" pitchFamily="34" charset="0"/>
              </a:rPr>
              <a:t>, employees:i</a:t>
            </a:r>
            <a:r>
              <a:rPr lang="en-US" sz="1800" baseline="-25000" dirty="0">
                <a:latin typeface="Arial Narrow" panose="020B0606020202030204" pitchFamily="34" charset="0"/>
              </a:rPr>
              <a:t>10</a:t>
            </a:r>
            <a:r>
              <a:rPr lang="en-US" sz="1800" dirty="0">
                <a:latin typeface="Arial Narrow" panose="020B0606020202030204" pitchFamily="34" charset="0"/>
              </a:rPr>
              <a:t>, projects:i</a:t>
            </a:r>
            <a:r>
              <a:rPr lang="en-US" sz="1800" baseline="-25000" dirty="0">
                <a:latin typeface="Arial Narrow" panose="020B0606020202030204" pitchFamily="34" charset="0"/>
              </a:rPr>
              <a:t>11</a:t>
            </a:r>
            <a:r>
              <a:rPr lang="en-US" sz="1800" dirty="0">
                <a:latin typeface="Arial Narrow" panose="020B0606020202030204" pitchFamily="34" charset="0"/>
              </a:rPr>
              <a:t>&gt;)</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9</a:t>
            </a:r>
            <a:r>
              <a:rPr lang="en-US" sz="1800" dirty="0">
                <a:latin typeface="Arial Narrow" panose="020B0606020202030204" pitchFamily="34" charset="0"/>
              </a:rPr>
              <a:t> = (i</a:t>
            </a:r>
            <a:r>
              <a:rPr lang="en-US" sz="1800" baseline="-25000" dirty="0">
                <a:latin typeface="Arial Narrow" panose="020B0606020202030204" pitchFamily="34" charset="0"/>
              </a:rPr>
              <a:t>9</a:t>
            </a:r>
            <a:r>
              <a:rPr lang="en-US" sz="1800" dirty="0">
                <a:latin typeface="Arial Narrow" panose="020B0606020202030204" pitchFamily="34" charset="0"/>
              </a:rPr>
              <a:t>, tuple, &lt;manager:i</a:t>
            </a:r>
            <a:r>
              <a:rPr lang="en-US" sz="1800" baseline="-25000" dirty="0">
                <a:latin typeface="Arial Narrow" panose="020B0606020202030204" pitchFamily="34" charset="0"/>
              </a:rPr>
              <a:t>1</a:t>
            </a:r>
            <a:r>
              <a:rPr lang="en-US" sz="1800" dirty="0">
                <a:latin typeface="Arial Narrow" panose="020B0606020202030204" pitchFamily="34" charset="0"/>
              </a:rPr>
              <a:t>2, manager_start_date:i</a:t>
            </a:r>
            <a:r>
              <a:rPr lang="en-US" sz="1800" baseline="-25000" dirty="0">
                <a:latin typeface="Arial Narrow" panose="020B0606020202030204" pitchFamily="34" charset="0"/>
              </a:rPr>
              <a:t>6</a:t>
            </a:r>
            <a:r>
              <a:rPr lang="en-US" sz="1800" dirty="0">
                <a:latin typeface="Arial Narrow" panose="020B0606020202030204" pitchFamily="34" charset="0"/>
              </a:rPr>
              <a:t>&gt;)</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10</a:t>
            </a:r>
            <a:r>
              <a:rPr lang="en-US" sz="1800" dirty="0">
                <a:latin typeface="Arial Narrow" panose="020B0606020202030204" pitchFamily="34" charset="0"/>
              </a:rPr>
              <a:t> = (i</a:t>
            </a:r>
            <a:r>
              <a:rPr lang="en-US" sz="1800" baseline="-25000" dirty="0">
                <a:latin typeface="Arial Narrow" panose="020B0606020202030204" pitchFamily="34" charset="0"/>
              </a:rPr>
              <a:t>10</a:t>
            </a:r>
            <a:r>
              <a:rPr lang="en-US" sz="1800" dirty="0">
                <a:latin typeface="Arial Narrow" panose="020B0606020202030204" pitchFamily="34" charset="0"/>
              </a:rPr>
              <a:t>, set, {i</a:t>
            </a:r>
            <a:r>
              <a:rPr lang="en-US" sz="1800" baseline="-25000" dirty="0">
                <a:latin typeface="Arial Narrow" panose="020B0606020202030204" pitchFamily="34" charset="0"/>
              </a:rPr>
              <a:t>12</a:t>
            </a:r>
            <a:r>
              <a:rPr lang="en-US" sz="1800" dirty="0">
                <a:latin typeface="Arial Narrow" panose="020B0606020202030204" pitchFamily="34" charset="0"/>
              </a:rPr>
              <a:t>, i</a:t>
            </a:r>
            <a:r>
              <a:rPr lang="en-US" sz="1800" baseline="-25000" dirty="0">
                <a:latin typeface="Arial Narrow" panose="020B0606020202030204" pitchFamily="34" charset="0"/>
              </a:rPr>
              <a:t>13</a:t>
            </a:r>
            <a:r>
              <a:rPr lang="en-US" sz="1800" dirty="0">
                <a:latin typeface="Arial Narrow" panose="020B0606020202030204" pitchFamily="34" charset="0"/>
              </a:rPr>
              <a:t>, i</a:t>
            </a:r>
            <a:r>
              <a:rPr lang="en-US" sz="1800" baseline="-25000" dirty="0">
                <a:latin typeface="Arial Narrow" panose="020B0606020202030204" pitchFamily="34" charset="0"/>
              </a:rPr>
              <a:t>14</a:t>
            </a:r>
            <a:r>
              <a:rPr lang="en-US" sz="1800" dirty="0">
                <a:latin typeface="Arial Narrow" panose="020B0606020202030204" pitchFamily="34" charset="0"/>
              </a:rPr>
              <a:t>})</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11</a:t>
            </a:r>
            <a:r>
              <a:rPr lang="en-US" sz="1800" dirty="0">
                <a:latin typeface="Arial Narrow" panose="020B0606020202030204" pitchFamily="34" charset="0"/>
              </a:rPr>
              <a:t> = (i</a:t>
            </a:r>
            <a:r>
              <a:rPr lang="en-US" sz="1800" baseline="-25000" dirty="0">
                <a:latin typeface="Arial Narrow" panose="020B0606020202030204" pitchFamily="34" charset="0"/>
              </a:rPr>
              <a:t>11</a:t>
            </a:r>
            <a:r>
              <a:rPr lang="en-US" sz="1800" dirty="0">
                <a:latin typeface="Arial Narrow" panose="020B0606020202030204" pitchFamily="34" charset="0"/>
              </a:rPr>
              <a:t>, set {i</a:t>
            </a:r>
            <a:r>
              <a:rPr lang="en-US" sz="1800" baseline="-25000" dirty="0">
                <a:latin typeface="Arial Narrow" panose="020B0606020202030204" pitchFamily="34" charset="0"/>
              </a:rPr>
              <a:t>15</a:t>
            </a:r>
            <a:r>
              <a:rPr lang="en-US" sz="1800" dirty="0">
                <a:latin typeface="Arial Narrow" panose="020B0606020202030204" pitchFamily="34" charset="0"/>
              </a:rPr>
              <a:t>, i</a:t>
            </a:r>
            <a:r>
              <a:rPr lang="en-US" sz="1800" baseline="-25000" dirty="0">
                <a:latin typeface="Arial Narrow" panose="020B0606020202030204" pitchFamily="34" charset="0"/>
              </a:rPr>
              <a:t>16</a:t>
            </a:r>
            <a:r>
              <a:rPr lang="en-US" sz="1800" dirty="0">
                <a:latin typeface="Arial Narrow" panose="020B0606020202030204" pitchFamily="34" charset="0"/>
              </a:rPr>
              <a:t>, i</a:t>
            </a:r>
            <a:r>
              <a:rPr lang="en-US" sz="1800" baseline="-25000" dirty="0">
                <a:latin typeface="Arial Narrow" panose="020B0606020202030204" pitchFamily="34" charset="0"/>
              </a:rPr>
              <a:t>17</a:t>
            </a:r>
            <a:r>
              <a:rPr lang="en-US" sz="1800" dirty="0">
                <a:latin typeface="Arial Narrow" panose="020B0606020202030204" pitchFamily="34" charset="0"/>
              </a:rPr>
              <a:t>})</a:t>
            </a:r>
          </a:p>
          <a:p>
            <a:pPr lvl="2">
              <a:lnSpc>
                <a:spcPct val="120000"/>
              </a:lnSpc>
            </a:pPr>
            <a:r>
              <a:rPr lang="en-US" sz="1800" dirty="0">
                <a:latin typeface="Arial Narrow" panose="020B0606020202030204" pitchFamily="34" charset="0"/>
              </a:rPr>
              <a:t>o</a:t>
            </a:r>
            <a:r>
              <a:rPr lang="en-US" sz="1800" baseline="-25000" dirty="0">
                <a:latin typeface="Arial Narrow" panose="020B0606020202030204" pitchFamily="34" charset="0"/>
              </a:rPr>
              <a:t>12</a:t>
            </a:r>
            <a:r>
              <a:rPr lang="en-US" sz="1800" dirty="0">
                <a:latin typeface="Arial Narrow" panose="020B0606020202030204" pitchFamily="34" charset="0"/>
              </a:rPr>
              <a:t> = (i</a:t>
            </a:r>
            <a:r>
              <a:rPr lang="en-US" sz="1800" baseline="-25000" dirty="0">
                <a:latin typeface="Arial Narrow" panose="020B0606020202030204" pitchFamily="34" charset="0"/>
              </a:rPr>
              <a:t>12</a:t>
            </a:r>
            <a:r>
              <a:rPr lang="en-US" sz="1800" dirty="0">
                <a:latin typeface="Arial Narrow" panose="020B0606020202030204" pitchFamily="34" charset="0"/>
              </a:rPr>
              <a:t>, tuple, &lt;fname:i</a:t>
            </a:r>
            <a:r>
              <a:rPr lang="en-US" sz="1800" baseline="-25000" dirty="0">
                <a:latin typeface="Arial Narrow" panose="020B0606020202030204" pitchFamily="34" charset="0"/>
              </a:rPr>
              <a:t>18</a:t>
            </a:r>
            <a:r>
              <a:rPr lang="en-US" sz="1800" dirty="0">
                <a:latin typeface="Arial Narrow" panose="020B0606020202030204" pitchFamily="34" charset="0"/>
              </a:rPr>
              <a:t>, minit:i</a:t>
            </a:r>
            <a:r>
              <a:rPr lang="en-US" sz="1800" baseline="-25000" dirty="0">
                <a:latin typeface="Arial Narrow" panose="020B0606020202030204" pitchFamily="34" charset="0"/>
              </a:rPr>
              <a:t>19</a:t>
            </a:r>
            <a:r>
              <a:rPr lang="en-US" sz="1800" dirty="0">
                <a:latin typeface="Arial Narrow" panose="020B0606020202030204" pitchFamily="34" charset="0"/>
              </a:rPr>
              <a:t>, lname:i</a:t>
            </a:r>
            <a:r>
              <a:rPr lang="en-US" sz="1800" baseline="-25000" dirty="0">
                <a:latin typeface="Arial Narrow" panose="020B0606020202030204" pitchFamily="34" charset="0"/>
              </a:rPr>
              <a:t>20</a:t>
            </a:r>
            <a:r>
              <a:rPr lang="en-US" sz="1800" dirty="0">
                <a:latin typeface="Arial Narrow" panose="020B0606020202030204" pitchFamily="34" charset="0"/>
              </a:rPr>
              <a:t>, ssn:i</a:t>
            </a:r>
            <a:r>
              <a:rPr lang="en-US" sz="1800" baseline="-25000" dirty="0">
                <a:latin typeface="Arial Narrow" panose="020B0606020202030204" pitchFamily="34" charset="0"/>
              </a:rPr>
              <a:t>21</a:t>
            </a:r>
            <a:r>
              <a:rPr lang="en-US" sz="1800" dirty="0">
                <a:latin typeface="Arial Narrow" panose="020B0606020202030204" pitchFamily="34" charset="0"/>
              </a:rPr>
              <a:t>, . . ., salary:i</a:t>
            </a:r>
            <a:r>
              <a:rPr lang="en-US" sz="1800" baseline="-25000" dirty="0">
                <a:latin typeface="Arial Narrow" panose="020B0606020202030204" pitchFamily="34" charset="0"/>
              </a:rPr>
              <a:t>26</a:t>
            </a:r>
            <a:r>
              <a:rPr lang="en-US" sz="1800" dirty="0">
                <a:latin typeface="Arial Narrow" panose="020B0606020202030204" pitchFamily="34" charset="0"/>
              </a:rPr>
              <a:t>, supervi­sor:i</a:t>
            </a:r>
            <a:r>
              <a:rPr lang="en-US" sz="1800" baseline="-25000" dirty="0">
                <a:latin typeface="Arial Narrow" panose="020B0606020202030204" pitchFamily="34" charset="0"/>
              </a:rPr>
              <a:t>27</a:t>
            </a:r>
            <a:r>
              <a:rPr lang="en-US" sz="1800" dirty="0">
                <a:latin typeface="Arial Narrow" panose="020B0606020202030204" pitchFamily="34" charset="0"/>
              </a:rPr>
              <a:t>, dept:i</a:t>
            </a:r>
            <a:r>
              <a:rPr lang="en-US" sz="1800" baseline="-25000" dirty="0">
                <a:latin typeface="Arial Narrow" panose="020B0606020202030204" pitchFamily="34" charset="0"/>
              </a:rPr>
              <a:t>8</a:t>
            </a:r>
            <a:r>
              <a:rPr lang="en-US" sz="1800" dirty="0">
                <a:latin typeface="Arial Narrow" panose="020B0606020202030204" pitchFamily="34" charset="0"/>
              </a:rPr>
              <a:t>&gt;)</a:t>
            </a:r>
          </a:p>
          <a:p>
            <a:pPr lvl="2">
              <a:lnSpc>
                <a:spcPct val="120000"/>
              </a:lnSpc>
            </a:pPr>
            <a:endParaRPr lang="en-US" sz="1800" dirty="0">
              <a:latin typeface="Arial Narrow" panose="020B0606020202030204" pitchFamily="34" charset="0"/>
            </a:endParaRPr>
          </a:p>
        </p:txBody>
      </p:sp>
      <p:sp>
        <p:nvSpPr>
          <p:cNvPr id="10" name="Rectangle 7"/>
          <p:cNvSpPr txBox="1">
            <a:spLocks noChangeArrowheads="1"/>
          </p:cNvSpPr>
          <p:nvPr/>
        </p:nvSpPr>
        <p:spPr>
          <a:xfrm>
            <a:off x="4283968" y="1250504"/>
            <a:ext cx="4608512" cy="2304256"/>
          </a:xfrm>
          <a:prstGeom prst="rect">
            <a:avLst/>
          </a:prstGeom>
        </p:spPr>
        <p:txBody>
          <a:bodyPr vert="horz">
            <a:normAutofit fontScale="2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lnSpc>
                <a:spcPct val="90000"/>
              </a:lnSpc>
              <a:buNone/>
            </a:pPr>
            <a:endParaRPr lang="en-US" sz="1600" dirty="0">
              <a:latin typeface="Arial Narrow" panose="020B0606020202030204" pitchFamily="34" charset="0"/>
            </a:endParaRPr>
          </a:p>
          <a:p>
            <a:pPr lvl="1" algn="just">
              <a:lnSpc>
                <a:spcPct val="170000"/>
              </a:lnSpc>
            </a:pPr>
            <a:r>
              <a:rPr lang="en-US" sz="4300" b="1" dirty="0">
                <a:solidFill>
                  <a:srgbClr val="C00000"/>
                </a:solidFill>
                <a:latin typeface="Arial Narrow" panose="020B0606020202030204" pitchFamily="34" charset="0"/>
              </a:rPr>
              <a:t>The first six objects listed in this example  represent atomic values.</a:t>
            </a:r>
          </a:p>
          <a:p>
            <a:pPr lvl="1" algn="just">
              <a:lnSpc>
                <a:spcPct val="170000"/>
              </a:lnSpc>
            </a:pPr>
            <a:r>
              <a:rPr lang="en-US" sz="4300" b="1" dirty="0">
                <a:solidFill>
                  <a:srgbClr val="C00000"/>
                </a:solidFill>
                <a:latin typeface="Arial Narrow" panose="020B0606020202030204" pitchFamily="34" charset="0"/>
              </a:rPr>
              <a:t>Object seven is a set-valued object that represents the set of locations for department 5; the set refers to the atomic objects with values {‘Houston’, ‘Bellaire’, ‘Sugarland’}. </a:t>
            </a:r>
          </a:p>
          <a:p>
            <a:pPr lvl="1" algn="just">
              <a:lnSpc>
                <a:spcPct val="170000"/>
              </a:lnSpc>
            </a:pPr>
            <a:r>
              <a:rPr lang="en-US" sz="4300" b="1" dirty="0">
                <a:solidFill>
                  <a:srgbClr val="C00000"/>
                </a:solidFill>
                <a:latin typeface="Arial Narrow" panose="020B0606020202030204" pitchFamily="34" charset="0"/>
              </a:rPr>
              <a:t>Object 8 is a tuple-valued object that represents department 5 itself, and has the attributes DNAME, DNUMBER, MGR, LOCATIONS, and so on. </a:t>
            </a:r>
          </a:p>
        </p:txBody>
      </p:sp>
    </p:spTree>
    <p:extLst>
      <p:ext uri="{BB962C8B-B14F-4D97-AF65-F5344CB8AC3E}">
        <p14:creationId xmlns:p14="http://schemas.microsoft.com/office/powerpoint/2010/main" val="89796198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80</a:t>
            </a:fld>
            <a:endParaRPr lang="en-IN"/>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087" t="3279" r="2174" b="6558"/>
          <a:stretch/>
        </p:blipFill>
        <p:spPr>
          <a:xfrm>
            <a:off x="374904" y="1830308"/>
            <a:ext cx="8085527" cy="419098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Rectangle 8"/>
          <p:cNvSpPr/>
          <p:nvPr/>
        </p:nvSpPr>
        <p:spPr>
          <a:xfrm>
            <a:off x="1577802" y="260648"/>
            <a:ext cx="5832648" cy="1569660"/>
          </a:xfrm>
          <a:prstGeom prst="rect">
            <a:avLst/>
          </a:prstGeom>
        </p:spPr>
        <p:txBody>
          <a:bodyPr wrap="square">
            <a:spAutoFit/>
          </a:bodyPr>
          <a:lstStyle/>
          <a:p>
            <a:r>
              <a:rPr lang="en-US" sz="2400" dirty="0">
                <a:ln w="0"/>
                <a:effectLst>
                  <a:outerShdw blurRad="38100" dist="19050" dir="2700000" algn="tl" rotWithShape="0">
                    <a:schemeClr val="dk1">
                      <a:alpha val="40000"/>
                    </a:schemeClr>
                  </a:outerShdw>
                </a:effectLst>
              </a:rPr>
              <a:t>Data Warehouse processing involves</a:t>
            </a:r>
          </a:p>
          <a:p>
            <a:pPr lvl="1"/>
            <a:r>
              <a:rPr lang="en-US" sz="2400" dirty="0">
                <a:ln w="0"/>
                <a:effectLst>
                  <a:outerShdw blurRad="38100" dist="19050" dir="2700000" algn="tl" rotWithShape="0">
                    <a:schemeClr val="dk1">
                      <a:alpha val="40000"/>
                    </a:schemeClr>
                  </a:outerShdw>
                </a:effectLst>
              </a:rPr>
              <a:t>Cleaning and reformatting of data</a:t>
            </a:r>
          </a:p>
          <a:p>
            <a:pPr lvl="1"/>
            <a:r>
              <a:rPr lang="en-US" sz="2400" dirty="0">
                <a:ln w="0"/>
                <a:effectLst>
                  <a:outerShdw blurRad="38100" dist="19050" dir="2700000" algn="tl" rotWithShape="0">
                    <a:schemeClr val="dk1">
                      <a:alpha val="40000"/>
                    </a:schemeClr>
                  </a:outerShdw>
                </a:effectLst>
              </a:rPr>
              <a:t>OLAP</a:t>
            </a:r>
          </a:p>
          <a:p>
            <a:pPr lvl="1"/>
            <a:r>
              <a:rPr lang="en-US" sz="2400" dirty="0">
                <a:ln w="0"/>
                <a:effectLst>
                  <a:outerShdw blurRad="38100" dist="19050" dir="2700000" algn="tl" rotWithShape="0">
                    <a:schemeClr val="dk1">
                      <a:alpha val="40000"/>
                    </a:schemeClr>
                  </a:outerShdw>
                </a:effectLst>
              </a:rPr>
              <a:t>Data Mining</a:t>
            </a:r>
          </a:p>
        </p:txBody>
      </p:sp>
    </p:spTree>
    <p:extLst>
      <p:ext uri="{BB962C8B-B14F-4D97-AF65-F5344CB8AC3E}">
        <p14:creationId xmlns:p14="http://schemas.microsoft.com/office/powerpoint/2010/main" val="3403581488"/>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81</a:t>
            </a:fld>
            <a:endParaRPr lang="en-IN"/>
          </a:p>
        </p:txBody>
      </p:sp>
      <p:sp>
        <p:nvSpPr>
          <p:cNvPr id="8" name="Rectangle 6"/>
          <p:cNvSpPr>
            <a:spLocks noGrp="1" noChangeArrowheads="1"/>
          </p:cNvSpPr>
          <p:nvPr>
            <p:ph type="title"/>
          </p:nvPr>
        </p:nvSpPr>
        <p:spPr>
          <a:xfrm>
            <a:off x="603504" y="156898"/>
            <a:ext cx="7796213" cy="992187"/>
          </a:xfrm>
        </p:spPr>
        <p:txBody>
          <a:bodyPr>
            <a:normAutofit/>
          </a:bodyPr>
          <a:lstStyle/>
          <a:p>
            <a:pPr algn="ctr"/>
            <a:r>
              <a:rPr lang="en-US" dirty="0">
                <a:solidFill>
                  <a:srgbClr val="002060"/>
                </a:solidFill>
                <a:latin typeface="Arial Narrow" panose="020B0606020202030204" pitchFamily="34" charset="0"/>
              </a:rPr>
              <a:t>Characteristics of Data Warehouses</a:t>
            </a:r>
          </a:p>
        </p:txBody>
      </p:sp>
      <p:sp>
        <p:nvSpPr>
          <p:cNvPr id="9" name="Rectangle 7"/>
          <p:cNvSpPr txBox="1">
            <a:spLocks noChangeArrowheads="1"/>
          </p:cNvSpPr>
          <p:nvPr/>
        </p:nvSpPr>
        <p:spPr>
          <a:xfrm>
            <a:off x="251521" y="1268760"/>
            <a:ext cx="3744416" cy="4824536"/>
          </a:xfrm>
          <a:prstGeom prst="rect">
            <a:avLst/>
          </a:prstGeom>
        </p:spPr>
        <p:txBody>
          <a:bodyPr vert="horz">
            <a:normAutofit fontScale="6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dirty="0" smtClean="0">
                <a:latin typeface="Arial Narrow" panose="020B0606020202030204" pitchFamily="34" charset="0"/>
              </a:rPr>
              <a:t>Multidimensional conceptual view</a:t>
            </a:r>
          </a:p>
          <a:p>
            <a:pPr>
              <a:lnSpc>
                <a:spcPct val="150000"/>
              </a:lnSpc>
            </a:pPr>
            <a:r>
              <a:rPr lang="en-US" sz="2400" dirty="0" smtClean="0">
                <a:latin typeface="Arial Narrow" panose="020B0606020202030204" pitchFamily="34" charset="0"/>
              </a:rPr>
              <a:t>Generic dimensionality</a:t>
            </a:r>
          </a:p>
          <a:p>
            <a:pPr>
              <a:lnSpc>
                <a:spcPct val="150000"/>
              </a:lnSpc>
            </a:pPr>
            <a:r>
              <a:rPr lang="en-US" sz="2400" dirty="0" smtClean="0">
                <a:latin typeface="Arial Narrow" panose="020B0606020202030204" pitchFamily="34" charset="0"/>
              </a:rPr>
              <a:t>Unlimited dimensions and aggregation levels</a:t>
            </a:r>
          </a:p>
          <a:p>
            <a:pPr>
              <a:lnSpc>
                <a:spcPct val="150000"/>
              </a:lnSpc>
            </a:pPr>
            <a:r>
              <a:rPr lang="en-US" sz="2400" dirty="0" smtClean="0">
                <a:latin typeface="Arial Narrow" panose="020B0606020202030204" pitchFamily="34" charset="0"/>
              </a:rPr>
              <a:t>Unrestricted cross-dimensional operations</a:t>
            </a:r>
          </a:p>
          <a:p>
            <a:pPr>
              <a:lnSpc>
                <a:spcPct val="150000"/>
              </a:lnSpc>
            </a:pPr>
            <a:r>
              <a:rPr lang="en-US" sz="2400" dirty="0" smtClean="0">
                <a:latin typeface="Arial Narrow" panose="020B0606020202030204" pitchFamily="34" charset="0"/>
              </a:rPr>
              <a:t>Dynamic sparse matrix handling</a:t>
            </a:r>
          </a:p>
          <a:p>
            <a:pPr>
              <a:lnSpc>
                <a:spcPct val="150000"/>
              </a:lnSpc>
            </a:pPr>
            <a:r>
              <a:rPr lang="en-US" sz="2400" dirty="0" smtClean="0">
                <a:latin typeface="Arial Narrow" panose="020B0606020202030204" pitchFamily="34" charset="0"/>
              </a:rPr>
              <a:t>Client-server architecture</a:t>
            </a:r>
          </a:p>
          <a:p>
            <a:pPr>
              <a:lnSpc>
                <a:spcPct val="150000"/>
              </a:lnSpc>
            </a:pPr>
            <a:r>
              <a:rPr lang="en-US" sz="2400" dirty="0" smtClean="0">
                <a:latin typeface="Arial Narrow" panose="020B0606020202030204" pitchFamily="34" charset="0"/>
              </a:rPr>
              <a:t>Multi-user support</a:t>
            </a:r>
          </a:p>
          <a:p>
            <a:pPr>
              <a:lnSpc>
                <a:spcPct val="150000"/>
              </a:lnSpc>
            </a:pPr>
            <a:r>
              <a:rPr lang="en-US" sz="2400" dirty="0" smtClean="0">
                <a:latin typeface="Arial Narrow" panose="020B0606020202030204" pitchFamily="34" charset="0"/>
              </a:rPr>
              <a:t>Accessibility</a:t>
            </a:r>
          </a:p>
          <a:p>
            <a:pPr>
              <a:lnSpc>
                <a:spcPct val="150000"/>
              </a:lnSpc>
            </a:pPr>
            <a:r>
              <a:rPr lang="en-US" sz="2400" dirty="0" smtClean="0">
                <a:latin typeface="Arial Narrow" panose="020B0606020202030204" pitchFamily="34" charset="0"/>
              </a:rPr>
              <a:t>Transparency</a:t>
            </a:r>
          </a:p>
          <a:p>
            <a:pPr>
              <a:lnSpc>
                <a:spcPct val="150000"/>
              </a:lnSpc>
            </a:pPr>
            <a:r>
              <a:rPr lang="en-US" sz="2400" dirty="0" smtClean="0">
                <a:latin typeface="Arial Narrow" panose="020B0606020202030204" pitchFamily="34" charset="0"/>
              </a:rPr>
              <a:t>Intuitive data manipulation</a:t>
            </a:r>
          </a:p>
          <a:p>
            <a:pPr>
              <a:lnSpc>
                <a:spcPct val="150000"/>
              </a:lnSpc>
            </a:pPr>
            <a:r>
              <a:rPr lang="en-US" sz="2400" dirty="0" smtClean="0">
                <a:latin typeface="Arial Narrow" panose="020B0606020202030204" pitchFamily="34" charset="0"/>
              </a:rPr>
              <a:t>Consistent reporting performance</a:t>
            </a:r>
          </a:p>
          <a:p>
            <a:pPr>
              <a:lnSpc>
                <a:spcPct val="150000"/>
              </a:lnSpc>
            </a:pPr>
            <a:r>
              <a:rPr lang="en-US" sz="2400" dirty="0" smtClean="0">
                <a:latin typeface="Arial Narrow" panose="020B0606020202030204" pitchFamily="34" charset="0"/>
              </a:rPr>
              <a:t>Flexible reporting</a:t>
            </a:r>
            <a:endParaRPr lang="en-US" sz="2400" dirty="0">
              <a:latin typeface="Arial Narrow" panose="020B0606020202030204" pitchFamily="34" charset="0"/>
            </a:endParaRPr>
          </a:p>
        </p:txBody>
      </p:sp>
    </p:spTree>
    <p:extLst>
      <p:ext uri="{BB962C8B-B14F-4D97-AF65-F5344CB8AC3E}">
        <p14:creationId xmlns:p14="http://schemas.microsoft.com/office/powerpoint/2010/main" val="2415359270"/>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82</a:t>
            </a:fld>
            <a:endParaRPr lang="en-IN"/>
          </a:p>
        </p:txBody>
      </p:sp>
      <p:sp>
        <p:nvSpPr>
          <p:cNvPr id="8" name="Rectangle 4"/>
          <p:cNvSpPr>
            <a:spLocks noGrp="1" noChangeArrowheads="1"/>
          </p:cNvSpPr>
          <p:nvPr>
            <p:ph type="title"/>
          </p:nvPr>
        </p:nvSpPr>
        <p:spPr>
          <a:xfrm>
            <a:off x="603504" y="86708"/>
            <a:ext cx="7796213" cy="992187"/>
          </a:xfrm>
        </p:spPr>
        <p:txBody>
          <a:bodyPr/>
          <a:lstStyle/>
          <a:p>
            <a:pPr algn="ctr"/>
            <a:r>
              <a:rPr lang="en-US" dirty="0">
                <a:solidFill>
                  <a:srgbClr val="002060"/>
                </a:solidFill>
                <a:latin typeface="Arial Narrow" panose="020B0606020202030204" pitchFamily="34" charset="0"/>
              </a:rPr>
              <a:t>Classification of Data Warehouses</a:t>
            </a:r>
          </a:p>
        </p:txBody>
      </p:sp>
      <p:sp>
        <p:nvSpPr>
          <p:cNvPr id="9" name="Rectangle 5"/>
          <p:cNvSpPr txBox="1">
            <a:spLocks noChangeArrowheads="1"/>
          </p:cNvSpPr>
          <p:nvPr/>
        </p:nvSpPr>
        <p:spPr>
          <a:xfrm>
            <a:off x="251520" y="1196752"/>
            <a:ext cx="8294687" cy="4572000"/>
          </a:xfrm>
          <a:prstGeom prst="rect">
            <a:avLst/>
          </a:prstGeom>
        </p:spPr>
        <p:txBody>
          <a:bodyPr vert="horz">
            <a:normAutofit fontScale="850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400" dirty="0" smtClean="0">
                <a:latin typeface="Arial Narrow" panose="020B0606020202030204" pitchFamily="34" charset="0"/>
              </a:rPr>
              <a:t>Generally, Data Warehouses are an order of magnitude larger than the source databases. </a:t>
            </a:r>
          </a:p>
          <a:p>
            <a:pPr>
              <a:lnSpc>
                <a:spcPct val="150000"/>
              </a:lnSpc>
            </a:pPr>
            <a:r>
              <a:rPr lang="en-US" sz="2400" dirty="0" smtClean="0">
                <a:latin typeface="Arial Narrow" panose="020B0606020202030204" pitchFamily="34" charset="0"/>
              </a:rPr>
              <a:t>The sheer volume of data is an issue, based on which Data Warehouses could be classified as follows.</a:t>
            </a:r>
          </a:p>
          <a:p>
            <a:pPr lvl="1">
              <a:lnSpc>
                <a:spcPct val="150000"/>
              </a:lnSpc>
            </a:pPr>
            <a:r>
              <a:rPr lang="en-US" sz="2100" dirty="0" smtClean="0">
                <a:solidFill>
                  <a:srgbClr val="C00000"/>
                </a:solidFill>
                <a:latin typeface="Arial Narrow" panose="020B0606020202030204" pitchFamily="34" charset="0"/>
              </a:rPr>
              <a:t>Enterprise-wide data warehouses</a:t>
            </a:r>
          </a:p>
          <a:p>
            <a:pPr lvl="2">
              <a:lnSpc>
                <a:spcPct val="150000"/>
              </a:lnSpc>
            </a:pPr>
            <a:r>
              <a:rPr lang="en-US" dirty="0" smtClean="0">
                <a:latin typeface="Arial Narrow" panose="020B0606020202030204" pitchFamily="34" charset="0"/>
              </a:rPr>
              <a:t>They are huge projects requiring massive investment of time and resources.</a:t>
            </a:r>
          </a:p>
          <a:p>
            <a:pPr lvl="1">
              <a:lnSpc>
                <a:spcPct val="150000"/>
              </a:lnSpc>
            </a:pPr>
            <a:r>
              <a:rPr lang="en-US" sz="2100" dirty="0" smtClean="0">
                <a:solidFill>
                  <a:srgbClr val="C00000"/>
                </a:solidFill>
                <a:latin typeface="Arial Narrow" panose="020B0606020202030204" pitchFamily="34" charset="0"/>
              </a:rPr>
              <a:t>Virtual data warehouses</a:t>
            </a:r>
          </a:p>
          <a:p>
            <a:pPr lvl="2">
              <a:lnSpc>
                <a:spcPct val="150000"/>
              </a:lnSpc>
            </a:pPr>
            <a:r>
              <a:rPr lang="en-US" dirty="0" smtClean="0">
                <a:latin typeface="Arial Narrow" panose="020B0606020202030204" pitchFamily="34" charset="0"/>
              </a:rPr>
              <a:t>They provide views of operational databases that are materialized for efficient access.</a:t>
            </a:r>
          </a:p>
          <a:p>
            <a:pPr lvl="1">
              <a:lnSpc>
                <a:spcPct val="150000"/>
              </a:lnSpc>
            </a:pPr>
            <a:r>
              <a:rPr lang="en-US" sz="2100" dirty="0" smtClean="0">
                <a:solidFill>
                  <a:srgbClr val="C00000"/>
                </a:solidFill>
                <a:latin typeface="Arial Narrow" panose="020B0606020202030204" pitchFamily="34" charset="0"/>
              </a:rPr>
              <a:t>Data marts</a:t>
            </a:r>
          </a:p>
          <a:p>
            <a:pPr lvl="2">
              <a:lnSpc>
                <a:spcPct val="150000"/>
              </a:lnSpc>
            </a:pPr>
            <a:r>
              <a:rPr lang="en-US" dirty="0" smtClean="0">
                <a:latin typeface="Arial Narrow" panose="020B0606020202030204" pitchFamily="34" charset="0"/>
              </a:rPr>
              <a:t>These are generally targeted to a subset of organization, such as a department, and are more tightly focused.</a:t>
            </a:r>
            <a:endParaRPr lang="en-US" dirty="0">
              <a:latin typeface="Arial Narrow" panose="020B0606020202030204" pitchFamily="34" charset="0"/>
            </a:endParaRPr>
          </a:p>
        </p:txBody>
      </p:sp>
    </p:spTree>
    <p:extLst>
      <p:ext uri="{BB962C8B-B14F-4D97-AF65-F5344CB8AC3E}">
        <p14:creationId xmlns:p14="http://schemas.microsoft.com/office/powerpoint/2010/main" val="394039243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83</a:t>
            </a:fld>
            <a:endParaRPr lang="en-IN"/>
          </a:p>
        </p:txBody>
      </p:sp>
      <p:sp>
        <p:nvSpPr>
          <p:cNvPr id="8" name="Rectangle 2"/>
          <p:cNvSpPr>
            <a:spLocks noGrp="1" noRot="1" noChangeArrowheads="1"/>
          </p:cNvSpPr>
          <p:nvPr>
            <p:ph type="title"/>
          </p:nvPr>
        </p:nvSpPr>
        <p:spPr>
          <a:xfrm>
            <a:off x="1691680" y="188640"/>
            <a:ext cx="5616624" cy="864096"/>
          </a:xfrm>
        </p:spPr>
        <p:txBody>
          <a:bodyPr/>
          <a:lstStyle/>
          <a:p>
            <a:pPr algn="ctr" eaLnBrk="1" hangingPunct="1">
              <a:buFont typeface="Arial" charset="0"/>
              <a:buNone/>
              <a:defRPr/>
            </a:pPr>
            <a:r>
              <a:rPr lang="en-US" altLang="en-GB" dirty="0" smtClean="0">
                <a:solidFill>
                  <a:srgbClr val="002060"/>
                </a:solidFill>
                <a:latin typeface="Arial Narrow" panose="020B0606020202030204" pitchFamily="34" charset="0"/>
              </a:rPr>
              <a:t>Multi-Dimensional Data</a:t>
            </a:r>
          </a:p>
        </p:txBody>
      </p:sp>
      <p:sp>
        <p:nvSpPr>
          <p:cNvPr id="9" name="Rectangle 3"/>
          <p:cNvSpPr txBox="1">
            <a:spLocks noChangeArrowheads="1"/>
          </p:cNvSpPr>
          <p:nvPr/>
        </p:nvSpPr>
        <p:spPr>
          <a:xfrm>
            <a:off x="423292" y="1345771"/>
            <a:ext cx="8153400" cy="52578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Measures</a:t>
            </a: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 - numerical data being tracked</a:t>
            </a:r>
          </a:p>
          <a:p>
            <a:pPr>
              <a:lnSpc>
                <a:spcPct val="150000"/>
              </a:lnSpc>
            </a:pP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Dimensions </a:t>
            </a: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 business parameters that define a transaction</a:t>
            </a:r>
          </a:p>
          <a:p>
            <a:pPr>
              <a:lnSpc>
                <a:spcPct val="150000"/>
              </a:lnSpc>
            </a:pP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Example: Analyst may want to view </a:t>
            </a:r>
            <a:r>
              <a:rPr lang="en-US" altLang="en-GB" sz="2000" i="1" u="sng"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sales</a:t>
            </a: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 data (measure) by </a:t>
            </a:r>
            <a:r>
              <a:rPr lang="en-US" altLang="en-GB" sz="2000" i="1" u="sng"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geography</a:t>
            </a: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 by </a:t>
            </a:r>
            <a:r>
              <a:rPr lang="en-US" altLang="en-GB" sz="2000" i="1" u="sng"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time</a:t>
            </a: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 and by </a:t>
            </a:r>
            <a:r>
              <a:rPr lang="en-US" altLang="en-GB" sz="2000" i="1" u="sng"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product </a:t>
            </a: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(dimensions)</a:t>
            </a:r>
          </a:p>
          <a:p>
            <a:pPr>
              <a:lnSpc>
                <a:spcPct val="150000"/>
              </a:lnSpc>
            </a:pP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Dimensional modeling is a technique for structuring data around business concepts</a:t>
            </a:r>
          </a:p>
          <a:p>
            <a:pPr>
              <a:lnSpc>
                <a:spcPct val="150000"/>
              </a:lnSpc>
            </a:pP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ER models describe “entities” and “relationships”</a:t>
            </a:r>
          </a:p>
          <a:p>
            <a:pPr>
              <a:lnSpc>
                <a:spcPct val="150000"/>
              </a:lnSpc>
            </a:pP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Dimensional models describe “</a:t>
            </a:r>
            <a:r>
              <a:rPr lang="en-US" altLang="en-GB" sz="2000" dirty="0" smtClean="0">
                <a:ln w="0"/>
                <a:solidFill>
                  <a:srgbClr val="C00000"/>
                </a:solidFill>
                <a:effectLst>
                  <a:outerShdw blurRad="38100" dist="19050" dir="2700000" algn="tl" rotWithShape="0">
                    <a:schemeClr val="dk1">
                      <a:alpha val="40000"/>
                    </a:schemeClr>
                  </a:outerShdw>
                </a:effectLst>
                <a:latin typeface="Arial Narrow" panose="020B0606020202030204" pitchFamily="34" charset="0"/>
              </a:rPr>
              <a:t>measures” and “dimensions</a:t>
            </a:r>
            <a:r>
              <a:rPr lang="en-US" altLang="en-GB" sz="2000" dirty="0" smtClean="0">
                <a:ln w="0"/>
                <a:effectLst>
                  <a:outerShdw blurRad="38100" dist="19050" dir="2700000" algn="tl" rotWithShape="0">
                    <a:schemeClr val="dk1">
                      <a:alpha val="40000"/>
                    </a:schemeClr>
                  </a:outerShdw>
                </a:effectLst>
                <a:latin typeface="Arial Narrow" panose="020B0606020202030204" pitchFamily="34" charset="0"/>
              </a:rPr>
              <a:t>”</a:t>
            </a:r>
          </a:p>
        </p:txBody>
      </p:sp>
    </p:spTree>
    <p:extLst>
      <p:ext uri="{BB962C8B-B14F-4D97-AF65-F5344CB8AC3E}">
        <p14:creationId xmlns:p14="http://schemas.microsoft.com/office/powerpoint/2010/main" val="168186960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dirty="0" smtClean="0"/>
              <a:t>DBMS-UNIT-V</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84</a:t>
            </a:fld>
            <a:endParaRPr lang="en-IN"/>
          </a:p>
        </p:txBody>
      </p:sp>
      <p:sp>
        <p:nvSpPr>
          <p:cNvPr id="8" name="Rectangle 4"/>
          <p:cNvSpPr>
            <a:spLocks noGrp="1" noChangeArrowheads="1"/>
          </p:cNvSpPr>
          <p:nvPr>
            <p:ph type="title"/>
          </p:nvPr>
        </p:nvSpPr>
        <p:spPr>
          <a:xfrm>
            <a:off x="228600" y="303213"/>
            <a:ext cx="7796213" cy="992187"/>
          </a:xfrm>
        </p:spPr>
        <p:txBody>
          <a:bodyPr>
            <a:normAutofit fontScale="90000"/>
          </a:bodyPr>
          <a:lstStyle/>
          <a:p>
            <a:pPr algn="ctr">
              <a:lnSpc>
                <a:spcPct val="150000"/>
              </a:lnSpc>
            </a:pPr>
            <a:r>
              <a:rPr lang="en-US" dirty="0">
                <a:solidFill>
                  <a:srgbClr val="002060"/>
                </a:solidFill>
                <a:latin typeface="Arial Narrow" panose="020B0606020202030204" pitchFamily="34" charset="0"/>
              </a:rPr>
              <a:t>Multi-dimensional Schemas</a:t>
            </a:r>
          </a:p>
        </p:txBody>
      </p:sp>
      <p:sp>
        <p:nvSpPr>
          <p:cNvPr id="9" name="Rectangle 5"/>
          <p:cNvSpPr txBox="1">
            <a:spLocks noChangeArrowheads="1"/>
          </p:cNvSpPr>
          <p:nvPr/>
        </p:nvSpPr>
        <p:spPr>
          <a:xfrm>
            <a:off x="228600" y="1407113"/>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smtClean="0">
                <a:latin typeface="Arial Narrow" panose="020B0606020202030204" pitchFamily="34" charset="0"/>
              </a:rPr>
              <a:t>Multi-dimensional schemas are specified using:</a:t>
            </a:r>
          </a:p>
          <a:p>
            <a:pPr lvl="1">
              <a:lnSpc>
                <a:spcPct val="150000"/>
              </a:lnSpc>
            </a:pPr>
            <a:r>
              <a:rPr lang="en-US" b="1" dirty="0" smtClean="0">
                <a:solidFill>
                  <a:srgbClr val="C00000"/>
                </a:solidFill>
                <a:latin typeface="Arial Narrow" panose="020B0606020202030204" pitchFamily="34" charset="0"/>
              </a:rPr>
              <a:t>Dimension table</a:t>
            </a:r>
          </a:p>
          <a:p>
            <a:pPr lvl="2">
              <a:lnSpc>
                <a:spcPct val="150000"/>
              </a:lnSpc>
            </a:pPr>
            <a:r>
              <a:rPr lang="en-US" dirty="0" smtClean="0">
                <a:latin typeface="Arial Narrow" panose="020B0606020202030204" pitchFamily="34" charset="0"/>
              </a:rPr>
              <a:t>It consists of tuples of attributes of the dimension.</a:t>
            </a:r>
          </a:p>
          <a:p>
            <a:pPr lvl="1">
              <a:lnSpc>
                <a:spcPct val="150000"/>
              </a:lnSpc>
            </a:pPr>
            <a:r>
              <a:rPr lang="en-US" b="1" dirty="0" smtClean="0">
                <a:solidFill>
                  <a:srgbClr val="C00000"/>
                </a:solidFill>
                <a:latin typeface="Arial Narrow" panose="020B0606020202030204" pitchFamily="34" charset="0"/>
              </a:rPr>
              <a:t>Fact table</a:t>
            </a:r>
          </a:p>
          <a:p>
            <a:pPr lvl="2">
              <a:lnSpc>
                <a:spcPct val="150000"/>
              </a:lnSpc>
            </a:pPr>
            <a:r>
              <a:rPr lang="en-US" dirty="0" smtClean="0">
                <a:latin typeface="Arial Narrow" panose="020B0606020202030204" pitchFamily="34" charset="0"/>
              </a:rPr>
              <a:t>Each tuple is a recorded fact. This fact contains some measured or observed variable (s) and identifies it with pointers to dimension tables. The fact table contains the data, and the dimensions to identify each tuple in the data.</a:t>
            </a:r>
          </a:p>
          <a:p>
            <a:pPr>
              <a:lnSpc>
                <a:spcPct val="150000"/>
              </a:lnSpc>
            </a:pPr>
            <a:endParaRPr lang="en-US" dirty="0">
              <a:latin typeface="Arial Narrow" panose="020B0606020202030204" pitchFamily="34" charset="0"/>
            </a:endParaRPr>
          </a:p>
        </p:txBody>
      </p:sp>
    </p:spTree>
    <p:extLst>
      <p:ext uri="{BB962C8B-B14F-4D97-AF65-F5344CB8AC3E}">
        <p14:creationId xmlns:p14="http://schemas.microsoft.com/office/powerpoint/2010/main" val="71917610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85</a:t>
            </a:fld>
            <a:endParaRPr lang="en-IN"/>
          </a:p>
        </p:txBody>
      </p:sp>
      <p:sp>
        <p:nvSpPr>
          <p:cNvPr id="8" name="Rectangle 2"/>
          <p:cNvSpPr>
            <a:spLocks noGrp="1" noChangeArrowheads="1"/>
          </p:cNvSpPr>
          <p:nvPr>
            <p:ph type="title"/>
          </p:nvPr>
        </p:nvSpPr>
        <p:spPr>
          <a:xfrm>
            <a:off x="477836" y="0"/>
            <a:ext cx="7796213" cy="992187"/>
          </a:xfrm>
        </p:spPr>
        <p:txBody>
          <a:bodyPr/>
          <a:lstStyle/>
          <a:p>
            <a:pPr algn="ctr"/>
            <a:r>
              <a:rPr lang="en-US" dirty="0">
                <a:solidFill>
                  <a:srgbClr val="002060"/>
                </a:solidFill>
                <a:latin typeface="Arial Narrow" panose="020B0606020202030204" pitchFamily="34" charset="0"/>
              </a:rPr>
              <a:t>Multi-dimensional Schemas</a:t>
            </a:r>
          </a:p>
        </p:txBody>
      </p:sp>
      <p:sp>
        <p:nvSpPr>
          <p:cNvPr id="9" name="Rectangle 3"/>
          <p:cNvSpPr txBox="1">
            <a:spLocks noChangeArrowheads="1"/>
          </p:cNvSpPr>
          <p:nvPr/>
        </p:nvSpPr>
        <p:spPr>
          <a:xfrm>
            <a:off x="228598" y="1097917"/>
            <a:ext cx="8294687" cy="1394979"/>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sz="2000" dirty="0" smtClean="0">
                <a:latin typeface="Arial Narrow" panose="020B0606020202030204" pitchFamily="34" charset="0"/>
              </a:rPr>
              <a:t>Two common multi-dimensional schemas are</a:t>
            </a:r>
          </a:p>
          <a:p>
            <a:pPr lvl="1">
              <a:lnSpc>
                <a:spcPct val="150000"/>
              </a:lnSpc>
            </a:pPr>
            <a:r>
              <a:rPr lang="en-US" sz="2000" b="1" dirty="0" smtClean="0">
                <a:solidFill>
                  <a:srgbClr val="C00000"/>
                </a:solidFill>
                <a:latin typeface="Arial Narrow" panose="020B0606020202030204" pitchFamily="34" charset="0"/>
              </a:rPr>
              <a:t>Star schema:</a:t>
            </a:r>
          </a:p>
          <a:p>
            <a:pPr lvl="2">
              <a:lnSpc>
                <a:spcPct val="150000"/>
              </a:lnSpc>
            </a:pPr>
            <a:r>
              <a:rPr lang="en-US" dirty="0" smtClean="0">
                <a:latin typeface="Arial Narrow" panose="020B0606020202030204" pitchFamily="34" charset="0"/>
              </a:rPr>
              <a:t>Consists of a fact table with a single table for each dimension</a:t>
            </a:r>
          </a:p>
          <a:p>
            <a:pPr lvl="1">
              <a:lnSpc>
                <a:spcPct val="150000"/>
              </a:lnSpc>
            </a:pPr>
            <a:endParaRPr lang="en-US" sz="2000" dirty="0">
              <a:latin typeface="Arial Narrow" panose="020B0606020202030204" pitchFamily="34" charset="0"/>
            </a:endParaRPr>
          </a:p>
        </p:txBody>
      </p:sp>
      <p:pic>
        <p:nvPicPr>
          <p:cNvPr id="10" name="Picture 7" descr="fig29_07"/>
          <p:cNvPicPr>
            <a:picLocks noChangeAspect="1" noChangeArrowheads="1"/>
          </p:cNvPicPr>
          <p:nvPr/>
        </p:nvPicPr>
        <p:blipFill rotWithShape="1">
          <a:blip r:embed="rId2">
            <a:extLst>
              <a:ext uri="{28A0092B-C50C-407E-A947-70E740481C1C}">
                <a14:useLocalDpi xmlns:a14="http://schemas.microsoft.com/office/drawing/2010/main" val="0"/>
              </a:ext>
            </a:extLst>
          </a:blip>
          <a:srcRect l="22956"/>
          <a:stretch/>
        </p:blipFill>
        <p:spPr bwMode="auto">
          <a:xfrm>
            <a:off x="914400" y="2731569"/>
            <a:ext cx="6696744" cy="310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13728"/>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86</a:t>
            </a:fld>
            <a:endParaRPr lang="en-IN"/>
          </a:p>
        </p:txBody>
      </p:sp>
      <p:sp>
        <p:nvSpPr>
          <p:cNvPr id="8" name="Rectangle 5"/>
          <p:cNvSpPr>
            <a:spLocks noGrp="1" noChangeArrowheads="1"/>
          </p:cNvSpPr>
          <p:nvPr>
            <p:ph type="title"/>
          </p:nvPr>
        </p:nvSpPr>
        <p:spPr>
          <a:xfrm>
            <a:off x="603504" y="139318"/>
            <a:ext cx="7796213" cy="992187"/>
          </a:xfrm>
        </p:spPr>
        <p:txBody>
          <a:bodyPr/>
          <a:lstStyle/>
          <a:p>
            <a:pPr algn="ctr"/>
            <a:r>
              <a:rPr lang="en-US" dirty="0">
                <a:solidFill>
                  <a:srgbClr val="002060"/>
                </a:solidFill>
                <a:latin typeface="Arial Narrow" panose="020B0606020202030204" pitchFamily="34" charset="0"/>
              </a:rPr>
              <a:t>Multi-dimensional Schemas</a:t>
            </a:r>
          </a:p>
        </p:txBody>
      </p:sp>
      <p:sp>
        <p:nvSpPr>
          <p:cNvPr id="9" name="Rectangle 6"/>
          <p:cNvSpPr txBox="1">
            <a:spLocks noChangeArrowheads="1"/>
          </p:cNvSpPr>
          <p:nvPr/>
        </p:nvSpPr>
        <p:spPr>
          <a:xfrm>
            <a:off x="336568" y="1219200"/>
            <a:ext cx="8294687" cy="4572000"/>
          </a:xfrm>
          <a:prstGeom prst="rect">
            <a:avLst/>
          </a:prstGeom>
        </p:spPr>
        <p:txBody>
          <a:bodyPr vert="horz">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en-US" b="1" dirty="0" smtClean="0">
                <a:solidFill>
                  <a:srgbClr val="C00000"/>
                </a:solidFill>
              </a:rPr>
              <a:t>Snowflake Schema:</a:t>
            </a:r>
          </a:p>
          <a:p>
            <a:pPr lvl="1"/>
            <a:r>
              <a:rPr lang="en-US" dirty="0" smtClean="0"/>
              <a:t>It is a variation of star schema, in which the dimensional tables from a star schema are organized into a hierarchy by normalizing them.</a:t>
            </a:r>
          </a:p>
          <a:p>
            <a:endParaRPr lang="en-US" dirty="0"/>
          </a:p>
        </p:txBody>
      </p:sp>
      <p:pic>
        <p:nvPicPr>
          <p:cNvPr id="10" name="Picture 7" descr="fig29_08"/>
          <p:cNvPicPr>
            <a:picLocks noChangeAspect="1" noChangeArrowheads="1"/>
          </p:cNvPicPr>
          <p:nvPr/>
        </p:nvPicPr>
        <p:blipFill rotWithShape="1">
          <a:blip r:embed="rId2">
            <a:extLst>
              <a:ext uri="{28A0092B-C50C-407E-A947-70E740481C1C}">
                <a14:useLocalDpi xmlns:a14="http://schemas.microsoft.com/office/drawing/2010/main" val="0"/>
              </a:ext>
            </a:extLst>
          </a:blip>
          <a:srcRect t="10025"/>
          <a:stretch/>
        </p:blipFill>
        <p:spPr bwMode="auto">
          <a:xfrm>
            <a:off x="914400" y="2852936"/>
            <a:ext cx="718599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327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dirty="0" smtClean="0"/>
              <a:t>DBMS-UNIT-V</a:t>
            </a:r>
            <a:endParaRPr lang="en-IN" dirty="0"/>
          </a:p>
        </p:txBody>
      </p:sp>
      <p:sp>
        <p:nvSpPr>
          <p:cNvPr id="5" name="Slide Number Placeholder 4"/>
          <p:cNvSpPr>
            <a:spLocks noGrp="1"/>
          </p:cNvSpPr>
          <p:nvPr>
            <p:ph type="sldNum" sz="quarter" idx="12"/>
          </p:nvPr>
        </p:nvSpPr>
        <p:spPr/>
        <p:txBody>
          <a:bodyPr/>
          <a:lstStyle/>
          <a:p>
            <a:fld id="{0E2B90DE-CA9C-452B-80F9-35262CC2B070}" type="slidenum">
              <a:rPr lang="en-IN" smtClean="0"/>
              <a:pPr/>
              <a:t>87</a:t>
            </a:fld>
            <a:endParaRPr lang="en-IN"/>
          </a:p>
        </p:txBody>
      </p:sp>
      <p:sp>
        <p:nvSpPr>
          <p:cNvPr id="8" name="Rectangle 4"/>
          <p:cNvSpPr>
            <a:spLocks noGrp="1" noChangeArrowheads="1"/>
          </p:cNvSpPr>
          <p:nvPr>
            <p:ph type="title"/>
          </p:nvPr>
        </p:nvSpPr>
        <p:spPr>
          <a:xfrm>
            <a:off x="228600" y="303213"/>
            <a:ext cx="7796213" cy="992187"/>
          </a:xfrm>
        </p:spPr>
        <p:txBody>
          <a:bodyPr>
            <a:normAutofit fontScale="90000"/>
          </a:bodyPr>
          <a:lstStyle/>
          <a:p>
            <a:pPr algn="ctr">
              <a:lnSpc>
                <a:spcPct val="150000"/>
              </a:lnSpc>
            </a:pPr>
            <a:r>
              <a:rPr lang="en-US" dirty="0">
                <a:solidFill>
                  <a:srgbClr val="002060"/>
                </a:solidFill>
                <a:latin typeface="Arial Narrow" panose="020B0606020202030204" pitchFamily="34" charset="0"/>
              </a:rPr>
              <a:t>Functionality of a Data Warehouse</a:t>
            </a:r>
          </a:p>
        </p:txBody>
      </p:sp>
      <p:sp>
        <p:nvSpPr>
          <p:cNvPr id="9" name="Rectangle 5"/>
          <p:cNvSpPr txBox="1">
            <a:spLocks noChangeArrowheads="1"/>
          </p:cNvSpPr>
          <p:nvPr/>
        </p:nvSpPr>
        <p:spPr>
          <a:xfrm>
            <a:off x="242190" y="1295400"/>
            <a:ext cx="8294687" cy="4572000"/>
          </a:xfrm>
          <a:prstGeom prst="rect">
            <a:avLst/>
          </a:prstGeom>
        </p:spPr>
        <p:txBody>
          <a:bodyPr vert="horz">
            <a:normAutofit fontScale="92500" lnSpcReduction="20000"/>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lnSpc>
                <a:spcPct val="150000"/>
              </a:lnSpc>
            </a:pPr>
            <a:r>
              <a:rPr lang="en-US" dirty="0" smtClean="0">
                <a:latin typeface="Arial Narrow" panose="020B0606020202030204" pitchFamily="34" charset="0"/>
              </a:rPr>
              <a:t>Functionality that can be expected:</a:t>
            </a:r>
          </a:p>
          <a:p>
            <a:pPr lvl="1">
              <a:lnSpc>
                <a:spcPct val="150000"/>
              </a:lnSpc>
            </a:pPr>
            <a:r>
              <a:rPr lang="en-US" b="1" dirty="0" smtClean="0">
                <a:solidFill>
                  <a:srgbClr val="C00000"/>
                </a:solidFill>
                <a:latin typeface="Arial Narrow" panose="020B0606020202030204" pitchFamily="34" charset="0"/>
              </a:rPr>
              <a:t>Roll-up</a:t>
            </a:r>
            <a:r>
              <a:rPr lang="en-US" dirty="0" smtClean="0">
                <a:latin typeface="Arial Narrow" panose="020B0606020202030204" pitchFamily="34" charset="0"/>
              </a:rPr>
              <a:t>: Data is summarized with increasing generalization</a:t>
            </a:r>
          </a:p>
          <a:p>
            <a:pPr lvl="1">
              <a:lnSpc>
                <a:spcPct val="150000"/>
              </a:lnSpc>
            </a:pPr>
            <a:r>
              <a:rPr lang="en-US" b="1" dirty="0" smtClean="0">
                <a:solidFill>
                  <a:srgbClr val="C00000"/>
                </a:solidFill>
                <a:latin typeface="Arial Narrow" panose="020B0606020202030204" pitchFamily="34" charset="0"/>
              </a:rPr>
              <a:t>Drill-Down</a:t>
            </a:r>
            <a:r>
              <a:rPr lang="en-US" dirty="0" smtClean="0">
                <a:latin typeface="Arial Narrow" panose="020B0606020202030204" pitchFamily="34" charset="0"/>
              </a:rPr>
              <a:t>: Increasing levels of detail are revealed</a:t>
            </a:r>
          </a:p>
          <a:p>
            <a:pPr lvl="1">
              <a:lnSpc>
                <a:spcPct val="150000"/>
              </a:lnSpc>
            </a:pPr>
            <a:r>
              <a:rPr lang="en-US" b="1" dirty="0" smtClean="0">
                <a:solidFill>
                  <a:srgbClr val="C00000"/>
                </a:solidFill>
                <a:latin typeface="Arial Narrow" panose="020B0606020202030204" pitchFamily="34" charset="0"/>
              </a:rPr>
              <a:t>Pivot</a:t>
            </a:r>
            <a:r>
              <a:rPr lang="en-US" dirty="0" smtClean="0">
                <a:latin typeface="Arial Narrow" panose="020B0606020202030204" pitchFamily="34" charset="0"/>
              </a:rPr>
              <a:t>: Cross tabulation is performed</a:t>
            </a:r>
          </a:p>
          <a:p>
            <a:pPr lvl="1">
              <a:lnSpc>
                <a:spcPct val="150000"/>
              </a:lnSpc>
            </a:pPr>
            <a:r>
              <a:rPr lang="en-US" b="1" dirty="0" smtClean="0">
                <a:solidFill>
                  <a:srgbClr val="C00000"/>
                </a:solidFill>
                <a:latin typeface="Arial Narrow" panose="020B0606020202030204" pitchFamily="34" charset="0"/>
              </a:rPr>
              <a:t>Slice and dice</a:t>
            </a:r>
            <a:r>
              <a:rPr lang="en-US" dirty="0" smtClean="0">
                <a:latin typeface="Arial Narrow" panose="020B0606020202030204" pitchFamily="34" charset="0"/>
              </a:rPr>
              <a:t>: Performing projection operations on the dimensions.</a:t>
            </a:r>
          </a:p>
          <a:p>
            <a:pPr lvl="1">
              <a:lnSpc>
                <a:spcPct val="150000"/>
              </a:lnSpc>
            </a:pPr>
            <a:r>
              <a:rPr lang="en-US" b="1" dirty="0" smtClean="0">
                <a:solidFill>
                  <a:srgbClr val="C00000"/>
                </a:solidFill>
                <a:latin typeface="Arial Narrow" panose="020B0606020202030204" pitchFamily="34" charset="0"/>
              </a:rPr>
              <a:t>Sorting</a:t>
            </a:r>
            <a:r>
              <a:rPr lang="en-US" dirty="0" smtClean="0">
                <a:latin typeface="Arial Narrow" panose="020B0606020202030204" pitchFamily="34" charset="0"/>
              </a:rPr>
              <a:t>: Data is sorted by ordinal value.</a:t>
            </a:r>
          </a:p>
          <a:p>
            <a:pPr lvl="1">
              <a:lnSpc>
                <a:spcPct val="150000"/>
              </a:lnSpc>
            </a:pPr>
            <a:r>
              <a:rPr lang="en-US" b="1" dirty="0" smtClean="0">
                <a:solidFill>
                  <a:srgbClr val="C00000"/>
                </a:solidFill>
                <a:latin typeface="Arial Narrow" panose="020B0606020202030204" pitchFamily="34" charset="0"/>
              </a:rPr>
              <a:t>Selection</a:t>
            </a:r>
            <a:r>
              <a:rPr lang="en-US" dirty="0" smtClean="0">
                <a:latin typeface="Arial Narrow" panose="020B0606020202030204" pitchFamily="34" charset="0"/>
              </a:rPr>
              <a:t>: Data is available by value or range.</a:t>
            </a:r>
          </a:p>
          <a:p>
            <a:pPr lvl="1">
              <a:lnSpc>
                <a:spcPct val="150000"/>
              </a:lnSpc>
            </a:pPr>
            <a:r>
              <a:rPr lang="en-US" b="1" dirty="0" smtClean="0">
                <a:solidFill>
                  <a:srgbClr val="C00000"/>
                </a:solidFill>
                <a:latin typeface="Arial Narrow" panose="020B0606020202030204" pitchFamily="34" charset="0"/>
              </a:rPr>
              <a:t>Derived</a:t>
            </a:r>
            <a:r>
              <a:rPr lang="en-US" dirty="0" smtClean="0">
                <a:solidFill>
                  <a:srgbClr val="C00000"/>
                </a:solidFill>
                <a:latin typeface="Arial Narrow" panose="020B0606020202030204" pitchFamily="34" charset="0"/>
              </a:rPr>
              <a:t> </a:t>
            </a:r>
            <a:r>
              <a:rPr lang="en-US" b="1" dirty="0" smtClean="0">
                <a:solidFill>
                  <a:srgbClr val="C00000"/>
                </a:solidFill>
                <a:latin typeface="Arial Narrow" panose="020B0606020202030204" pitchFamily="34" charset="0"/>
              </a:rPr>
              <a:t>attributes</a:t>
            </a:r>
            <a:r>
              <a:rPr lang="en-US" dirty="0" smtClean="0">
                <a:latin typeface="Arial Narrow" panose="020B0606020202030204" pitchFamily="34" charset="0"/>
              </a:rPr>
              <a:t>: Attributes are computed by operations on stored derived values.</a:t>
            </a:r>
            <a:endParaRPr lang="en-US" dirty="0">
              <a:latin typeface="Arial Narrow" panose="020B0606020202030204" pitchFamily="34" charset="0"/>
            </a:endParaRPr>
          </a:p>
        </p:txBody>
      </p:sp>
    </p:spTree>
    <p:extLst>
      <p:ext uri="{BB962C8B-B14F-4D97-AF65-F5344CB8AC3E}">
        <p14:creationId xmlns:p14="http://schemas.microsoft.com/office/powerpoint/2010/main" val="138385117"/>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4E8E9F-3238-4E4E-A013-E7C03FF14F7C}" type="datetime1">
              <a:rPr lang="en-US" smtClean="0"/>
              <a:t>11/11/2020</a:t>
            </a:fld>
            <a:endParaRPr lang="en-IN"/>
          </a:p>
        </p:txBody>
      </p:sp>
      <p:sp>
        <p:nvSpPr>
          <p:cNvPr id="4" name="Footer Placeholder 3"/>
          <p:cNvSpPr>
            <a:spLocks noGrp="1"/>
          </p:cNvSpPr>
          <p:nvPr>
            <p:ph type="ftr" sz="quarter" idx="11"/>
          </p:nvPr>
        </p:nvSpPr>
        <p:spPr/>
        <p:txBody>
          <a:bodyPr/>
          <a:lstStyle/>
          <a:p>
            <a:r>
              <a:rPr lang="en-IN" smtClean="0"/>
              <a:t>DBMS-UNIT-V</a:t>
            </a:r>
            <a:endParaRPr lang="en-IN"/>
          </a:p>
        </p:txBody>
      </p:sp>
      <p:sp>
        <p:nvSpPr>
          <p:cNvPr id="5" name="Slide Number Placeholder 4"/>
          <p:cNvSpPr>
            <a:spLocks noGrp="1"/>
          </p:cNvSpPr>
          <p:nvPr>
            <p:ph type="sldNum" sz="quarter" idx="12"/>
          </p:nvPr>
        </p:nvSpPr>
        <p:spPr/>
        <p:txBody>
          <a:bodyPr/>
          <a:lstStyle/>
          <a:p>
            <a:fld id="{0E2B90DE-CA9C-452B-80F9-35262CC2B070}" type="slidenum">
              <a:rPr lang="en-IN" smtClean="0"/>
              <a:pPr/>
              <a:t>88</a:t>
            </a:fld>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3928" y="171837"/>
            <a:ext cx="5040560" cy="604867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2162"/>
          <a:stretch/>
        </p:blipFill>
        <p:spPr>
          <a:xfrm>
            <a:off x="168278" y="1538114"/>
            <a:ext cx="3755650" cy="3259038"/>
          </a:xfrm>
          <a:prstGeom prst="rect">
            <a:avLst/>
          </a:prstGeom>
        </p:spPr>
      </p:pic>
      <p:sp>
        <p:nvSpPr>
          <p:cNvPr id="11" name="Rectangle 4"/>
          <p:cNvSpPr>
            <a:spLocks noGrp="1" noChangeArrowheads="1"/>
          </p:cNvSpPr>
          <p:nvPr>
            <p:ph type="title"/>
          </p:nvPr>
        </p:nvSpPr>
        <p:spPr>
          <a:xfrm>
            <a:off x="-252536" y="0"/>
            <a:ext cx="7796213" cy="992187"/>
          </a:xfrm>
        </p:spPr>
        <p:txBody>
          <a:bodyPr>
            <a:normAutofit/>
          </a:bodyPr>
          <a:lstStyle/>
          <a:p>
            <a:pPr algn="ctr">
              <a:lnSpc>
                <a:spcPct val="150000"/>
              </a:lnSpc>
            </a:pPr>
            <a:r>
              <a:rPr lang="en-US" sz="3200" dirty="0" smtClean="0">
                <a:solidFill>
                  <a:srgbClr val="002060"/>
                </a:solidFill>
                <a:latin typeface="Arial Narrow" panose="020B0606020202030204" pitchFamily="34" charset="0"/>
              </a:rPr>
              <a:t>Data Warehouse Applications</a:t>
            </a:r>
            <a:endParaRPr lang="en-US" sz="3200"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179414868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000108"/>
            <a:ext cx="7772400" cy="1143000"/>
          </a:xfrm>
        </p:spPr>
        <p:txBody>
          <a:bodyPr>
            <a:normAutofit/>
          </a:bodyPr>
          <a:lstStyle/>
          <a:p>
            <a:pPr algn="ctr"/>
            <a:r>
              <a:rPr lang="en-US" sz="4400" u="sng" dirty="0">
                <a:latin typeface="Arial Narrow" pitchFamily="34" charset="0"/>
              </a:rPr>
              <a:t>THANK YOU</a:t>
            </a:r>
            <a:endParaRPr lang="en-IN" sz="4400" u="sng" dirty="0">
              <a:latin typeface="Arial Narrow" pitchFamily="34" charset="0"/>
            </a:endParaRPr>
          </a:p>
        </p:txBody>
      </p:sp>
      <p:sp>
        <p:nvSpPr>
          <p:cNvPr id="3" name="Date Placeholder 2"/>
          <p:cNvSpPr>
            <a:spLocks noGrp="1"/>
          </p:cNvSpPr>
          <p:nvPr>
            <p:ph type="dt" sz="half" idx="10"/>
          </p:nvPr>
        </p:nvSpPr>
        <p:spPr/>
        <p:txBody>
          <a:bodyPr/>
          <a:lstStyle/>
          <a:p>
            <a:fld id="{02679872-7C64-44A3-B699-86E917400C81}"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89</a:t>
            </a:fld>
            <a:endParaRPr lang="en-IN"/>
          </a:p>
        </p:txBody>
      </p:sp>
      <p:sp>
        <p:nvSpPr>
          <p:cNvPr id="6" name="Content Placeholder 5"/>
          <p:cNvSpPr>
            <a:spLocks noGrp="1"/>
          </p:cNvSpPr>
          <p:nvPr>
            <p:ph sz="quarter" idx="1"/>
          </p:nvPr>
        </p:nvSpPr>
        <p:spPr>
          <a:xfrm>
            <a:off x="785786" y="2786058"/>
            <a:ext cx="7772400" cy="2481266"/>
          </a:xfrm>
        </p:spPr>
        <p:txBody>
          <a:bodyPr>
            <a:normAutofit lnSpcReduction="10000"/>
          </a:bodyPr>
          <a:lstStyle/>
          <a:p>
            <a:pPr algn="ctr">
              <a:buNone/>
            </a:pPr>
            <a:r>
              <a:rPr lang="en-US" sz="3600" dirty="0">
                <a:latin typeface="Arial Narrow" pitchFamily="34" charset="0"/>
              </a:rPr>
              <a:t>    ANY QUERIES ?</a:t>
            </a:r>
          </a:p>
          <a:p>
            <a:pPr algn="ctr">
              <a:buNone/>
            </a:pPr>
            <a:endParaRPr lang="en-US" sz="3600" dirty="0">
              <a:latin typeface="Arial Narrow" pitchFamily="34" charset="0"/>
            </a:endParaRPr>
          </a:p>
          <a:p>
            <a:pPr algn="ctr">
              <a:buNone/>
            </a:pPr>
            <a:r>
              <a:rPr lang="en-US" sz="3600" dirty="0">
                <a:latin typeface="Arial Narrow" pitchFamily="34" charset="0"/>
              </a:rPr>
              <a:t>Dr.L.LAKSHAMAN</a:t>
            </a:r>
          </a:p>
          <a:p>
            <a:pPr algn="ctr">
              <a:buNone/>
            </a:pPr>
            <a:r>
              <a:rPr lang="en-US" sz="3600" dirty="0">
                <a:latin typeface="Arial Narrow" pitchFamily="34" charset="0"/>
              </a:rPr>
              <a:t>Lakshmanan.cse@sathyabama.ac.in</a:t>
            </a:r>
            <a:endParaRPr lang="en-IN" sz="3600" dirty="0">
              <a:latin typeface="Arial Narrow"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696F1F3-AA03-430D-8464-FFFECB4074E4}" type="datetime1">
              <a:rPr lang="en-US" smtClean="0"/>
              <a:t>11/11/2020</a:t>
            </a:fld>
            <a:endParaRPr lang="en-IN"/>
          </a:p>
        </p:txBody>
      </p:sp>
      <p:sp>
        <p:nvSpPr>
          <p:cNvPr id="4" name="Footer Placeholder 3"/>
          <p:cNvSpPr>
            <a:spLocks noGrp="1"/>
          </p:cNvSpPr>
          <p:nvPr>
            <p:ph type="ftr" sz="quarter" idx="11"/>
          </p:nvPr>
        </p:nvSpPr>
        <p:spPr/>
        <p:txBody>
          <a:bodyPr/>
          <a:lstStyle/>
          <a:p>
            <a:r>
              <a:rPr lang="en-IN"/>
              <a:t>DBMS-UNIT-V</a:t>
            </a:r>
          </a:p>
        </p:txBody>
      </p:sp>
      <p:sp>
        <p:nvSpPr>
          <p:cNvPr id="5" name="Slide Number Placeholder 4"/>
          <p:cNvSpPr>
            <a:spLocks noGrp="1"/>
          </p:cNvSpPr>
          <p:nvPr>
            <p:ph type="sldNum" sz="quarter" idx="12"/>
          </p:nvPr>
        </p:nvSpPr>
        <p:spPr/>
        <p:txBody>
          <a:bodyPr/>
          <a:lstStyle/>
          <a:p>
            <a:fld id="{0E2B90DE-CA9C-452B-80F9-35262CC2B070}" type="slidenum">
              <a:rPr lang="en-IN" smtClean="0"/>
              <a:pPr/>
              <a:t>9</a:t>
            </a:fld>
            <a:endParaRPr lang="en-IN"/>
          </a:p>
        </p:txBody>
      </p:sp>
      <p:pic>
        <p:nvPicPr>
          <p:cNvPr id="8" name="Picture 10" descr="fig20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904" y="1145870"/>
            <a:ext cx="4161656" cy="4951986"/>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10" descr="fig20_02"/>
          <p:cNvPicPr>
            <a:picLocks noChangeAspect="1" noChangeArrowheads="1"/>
          </p:cNvPicPr>
          <p:nvPr/>
        </p:nvPicPr>
        <p:blipFill rotWithShape="1">
          <a:blip r:embed="rId3">
            <a:extLst>
              <a:ext uri="{28A0092B-C50C-407E-A947-70E740481C1C}">
                <a14:useLocalDpi xmlns:a14="http://schemas.microsoft.com/office/drawing/2010/main" val="0"/>
              </a:ext>
            </a:extLst>
          </a:blip>
          <a:srcRect r="31682"/>
          <a:stretch/>
        </p:blipFill>
        <p:spPr bwMode="auto">
          <a:xfrm>
            <a:off x="4536560" y="1222643"/>
            <a:ext cx="4359368" cy="48752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a:spLocks noGrp="1" noChangeArrowheads="1"/>
          </p:cNvSpPr>
          <p:nvPr>
            <p:ph type="title"/>
          </p:nvPr>
        </p:nvSpPr>
        <p:spPr>
          <a:xfrm>
            <a:off x="1102891" y="83226"/>
            <a:ext cx="7793037" cy="753486"/>
          </a:xfrm>
        </p:spPr>
        <p:txBody>
          <a:bodyPr/>
          <a:lstStyle/>
          <a:p>
            <a:pPr algn="ctr"/>
            <a:r>
              <a:rPr lang="en-US" dirty="0">
                <a:solidFill>
                  <a:srgbClr val="002060"/>
                </a:solidFill>
                <a:latin typeface="Arial Narrow" panose="020B0606020202030204" pitchFamily="34" charset="0"/>
              </a:rPr>
              <a:t>Object Diagram and Type Constructor</a:t>
            </a:r>
          </a:p>
        </p:txBody>
      </p:sp>
    </p:spTree>
    <p:extLst>
      <p:ext uri="{BB962C8B-B14F-4D97-AF65-F5344CB8AC3E}">
        <p14:creationId xmlns:p14="http://schemas.microsoft.com/office/powerpoint/2010/main" val="919642363"/>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908</TotalTime>
  <Words>4963</Words>
  <Application>Microsoft Office PowerPoint</Application>
  <PresentationFormat>On-screen Show (4:3)</PresentationFormat>
  <Paragraphs>773</Paragraphs>
  <Slides>89</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1" baseType="lpstr">
      <vt:lpstr>Equity</vt:lpstr>
      <vt:lpstr>Bitmap Image</vt:lpstr>
      <vt:lpstr>SCSA1301-DBMS</vt:lpstr>
      <vt:lpstr>PowerPoint Presentation</vt:lpstr>
      <vt:lpstr>PowerPoint Presentation</vt:lpstr>
      <vt:lpstr>Definition of an object</vt:lpstr>
      <vt:lpstr>Object Identity </vt:lpstr>
      <vt:lpstr>Object Structure and Type Constructors</vt:lpstr>
      <vt:lpstr>PowerPoint Presentation</vt:lpstr>
      <vt:lpstr>PowerPoint Presentation</vt:lpstr>
      <vt:lpstr>Object Diagram and Type Constructor</vt:lpstr>
      <vt:lpstr>Object-Oriented Concepts</vt:lpstr>
      <vt:lpstr>Encapsulation of Operations, Methods, and Persistence </vt:lpstr>
      <vt:lpstr>PowerPoint Presentation</vt:lpstr>
      <vt:lpstr>PowerPoint Presentation</vt:lpstr>
      <vt:lpstr>Type and Class Hierarchies and Inheritance </vt:lpstr>
      <vt:lpstr>PowerPoint Presentation</vt:lpstr>
      <vt:lpstr>PowerPoint Presentation</vt:lpstr>
      <vt:lpstr>Type and Class Hierarchies and Inheritance </vt:lpstr>
      <vt:lpstr>Other Objected-Oriented Concepts </vt:lpstr>
      <vt:lpstr>Complex Objects </vt:lpstr>
      <vt:lpstr>Complex Objects </vt:lpstr>
      <vt:lpstr>What is Object Oriented Database? (OODB)</vt:lpstr>
      <vt:lpstr>Advantages of OODBS</vt:lpstr>
      <vt:lpstr>Disadvantages of OODBS</vt:lpstr>
      <vt:lpstr>Object Query Language (OQL)</vt:lpstr>
      <vt:lpstr>Result of the query </vt:lpstr>
      <vt:lpstr>PowerPoint Presentation</vt:lpstr>
      <vt:lpstr>PowerPoint Presentation</vt:lpstr>
      <vt:lpstr>PowerPoint Presentation</vt:lpstr>
      <vt:lpstr>Mobile Databases</vt:lpstr>
      <vt:lpstr>Mobile Databases</vt:lpstr>
      <vt:lpstr>PowerPoint Presentation</vt:lpstr>
      <vt:lpstr>Mobile Computing Architecture</vt:lpstr>
      <vt:lpstr>Mobile Database Architecture-types</vt:lpstr>
      <vt:lpstr>Data Management Issues</vt:lpstr>
      <vt:lpstr>Data Management Issues</vt:lpstr>
      <vt:lpstr>Application-Mobile Database</vt:lpstr>
      <vt:lpstr>Multimedia Databases</vt:lpstr>
      <vt:lpstr>PowerPoint Presentation</vt:lpstr>
      <vt:lpstr>Multimedia Databases</vt:lpstr>
      <vt:lpstr>Data Management Issues</vt:lpstr>
      <vt:lpstr>Multimedia Database Applications</vt:lpstr>
      <vt:lpstr>Geographic Information Systems</vt:lpstr>
      <vt:lpstr>Geographic Information Systems</vt:lpstr>
      <vt:lpstr>GIS Applications</vt:lpstr>
      <vt:lpstr>           Data Management Requirements of GIS</vt:lpstr>
      <vt:lpstr>           Data Management Requirements of GIS</vt:lpstr>
      <vt:lpstr>PowerPoint Presentation</vt:lpstr>
      <vt:lpstr>           Data Management Requirements of GIS</vt:lpstr>
      <vt:lpstr>PowerPoint Presentation</vt:lpstr>
      <vt:lpstr>Specific GIS Data Operations</vt:lpstr>
      <vt:lpstr>Genome Data Management</vt:lpstr>
      <vt:lpstr>PowerPoint Presentation</vt:lpstr>
      <vt:lpstr>PowerPoint Presentation</vt:lpstr>
      <vt:lpstr>PowerPoint Presentation</vt:lpstr>
      <vt:lpstr>Major Genome-Related Databases</vt:lpstr>
      <vt:lpstr>PowerPoint Presentation</vt:lpstr>
      <vt:lpstr>PowerPoint Presentation</vt:lpstr>
      <vt:lpstr>Evolution of Database Technology</vt:lpstr>
      <vt:lpstr> Why Data Mining?</vt:lpstr>
      <vt:lpstr>What Is Data Mining?</vt:lpstr>
      <vt:lpstr>Applications of  Data Mining</vt:lpstr>
      <vt:lpstr>Knowledge Discovery (KDD) Process</vt:lpstr>
      <vt:lpstr>KDD Process: Several Key Steps</vt:lpstr>
      <vt:lpstr>Goals of Data Mining and Knowledge Discovery</vt:lpstr>
      <vt:lpstr>Types of Discovered Knowledge</vt:lpstr>
      <vt:lpstr>Association Rules </vt:lpstr>
      <vt:lpstr>PowerPoint Presentation</vt:lpstr>
      <vt:lpstr>Classification</vt:lpstr>
      <vt:lpstr>PowerPoint Presentation</vt:lpstr>
      <vt:lpstr>Clustering</vt:lpstr>
      <vt:lpstr>Additional Data Mining Methods</vt:lpstr>
      <vt:lpstr>Sequential Pattern Analysis</vt:lpstr>
      <vt:lpstr>Time Series Analysis</vt:lpstr>
      <vt:lpstr>Neural Networks</vt:lpstr>
      <vt:lpstr>Genetic Learning </vt:lpstr>
      <vt:lpstr>PowerPoint Presentation</vt:lpstr>
      <vt:lpstr>Data Warehouse</vt:lpstr>
      <vt:lpstr>Introduction</vt:lpstr>
      <vt:lpstr>Data Warehouse vs OLTP</vt:lpstr>
      <vt:lpstr>PowerPoint Presentation</vt:lpstr>
      <vt:lpstr>Characteristics of Data Warehouses</vt:lpstr>
      <vt:lpstr>Classification of Data Warehouses</vt:lpstr>
      <vt:lpstr>Multi-Dimensional Data</vt:lpstr>
      <vt:lpstr>Multi-dimensional Schemas</vt:lpstr>
      <vt:lpstr>Multi-dimensional Schemas</vt:lpstr>
      <vt:lpstr>Multi-dimensional Schemas</vt:lpstr>
      <vt:lpstr>Functionality of a Data Warehouse</vt:lpstr>
      <vt:lpstr>Data Warehouse Applications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UNIT IV</dc:title>
  <dc:creator>lakshmanan</dc:creator>
  <cp:lastModifiedBy>Admin</cp:lastModifiedBy>
  <cp:revision>107</cp:revision>
  <dcterms:created xsi:type="dcterms:W3CDTF">2020-04-03T05:15:40Z</dcterms:created>
  <dcterms:modified xsi:type="dcterms:W3CDTF">2020-11-11T12:39:17Z</dcterms:modified>
</cp:coreProperties>
</file>